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554" r:id="rId6"/>
    <p:sldId id="561" r:id="rId7"/>
    <p:sldId id="553" r:id="rId8"/>
    <p:sldId id="524" r:id="rId9"/>
    <p:sldId id="551" r:id="rId10"/>
    <p:sldId id="552" r:id="rId11"/>
    <p:sldId id="509" r:id="rId12"/>
    <p:sldId id="549" r:id="rId13"/>
    <p:sldId id="556" r:id="rId14"/>
    <p:sldId id="550" r:id="rId15"/>
    <p:sldId id="555" r:id="rId16"/>
    <p:sldId id="517" r:id="rId17"/>
    <p:sldId id="532" r:id="rId18"/>
    <p:sldId id="521" r:id="rId19"/>
    <p:sldId id="560" r:id="rId20"/>
    <p:sldId id="543" r:id="rId21"/>
    <p:sldId id="559" r:id="rId22"/>
    <p:sldId id="558" r:id="rId23"/>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DCF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9" autoAdjust="0"/>
    <p:restoredTop sz="98005" autoAdjust="0"/>
  </p:normalViewPr>
  <p:slideViewPr>
    <p:cSldViewPr snapToGrid="0">
      <p:cViewPr>
        <p:scale>
          <a:sx n="60" d="100"/>
          <a:sy n="60" d="100"/>
        </p:scale>
        <p:origin x="-2754" y="-1104"/>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2/16/2025</a:t>
            </a:fld>
            <a:endParaRPr lang="en-US" dirty="0"/>
          </a:p>
        </p:txBody>
      </p:sp>
      <p:sp>
        <p:nvSpPr>
          <p:cNvPr id="4" name="Footer Placeholder 3">
            <a:extLst>
              <a:ext uri="{FF2B5EF4-FFF2-40B4-BE49-F238E27FC236}">
                <a16:creationId xmlns:a16="http://schemas.microsoft.com/office/drawing/2014/main" xmlns=""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2/16/2025</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a16="http://schemas.microsoft.com/office/drawing/2014/main" xmlns=""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xmlns=""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a16="http://schemas.microsoft.com/office/drawing/2014/main" xmlns=""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a16="http://schemas.microsoft.com/office/drawing/2014/main" xmlns=""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xmlns=""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xmlns=""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xmlns=""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xmlns=""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xmlns=""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xmlns=""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xmlns=""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xmlns=""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xmlns=""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xmlns=""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xmlns=""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a16="http://schemas.microsoft.com/office/drawing/2014/main" xmlns="" id="{38BF2BB6-8F62-424E-B01D-F90A0DB7BFBB}"/>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xmlns=""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xmlns=""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xmlns=""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xmlns=""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xmlns=""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xmlns=""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xmlns=""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xmlns=""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xmlns=""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xmlns=""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xmlns=""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xmlns=""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xmlns=""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xmlns=""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xmlns=""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xmlns=""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xmlns=""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xmlns=""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xmlns=""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a16="http://schemas.microsoft.com/office/drawing/2014/main" xmlns=""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xmlns=""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xmlns=""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xmlns=""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xmlns=""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xmlns=""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xmlns=""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xmlns=""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xmlns=""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xmlns=""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xmlns=""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xmlns=""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xmlns=""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xmlns=""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xmlns=""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xmlns=""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xmlns=""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xmlns=""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xmlns=""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xmlns=""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xmlns=""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xmlns=""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xmlns=""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xmlns=""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xmlns=""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xmlns=""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xmlns=""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xmlns=""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xmlns=""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xmlns=""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a16="http://schemas.microsoft.com/office/drawing/2014/main" xmlns=""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xmlns=""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xmlns=""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xmlns=""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xmlns=""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xmlns=""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xmlns=""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xmlns=""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xmlns=""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xmlns=""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xmlns=""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xmlns=""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xmlns=""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xmlns=""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xmlns=""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xmlns=""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xmlns=""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xmlns=""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xmlns=""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xmlns=""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xmlns=""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xmlns=""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xmlns=""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xmlns=""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xmlns=""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xmlns=""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xmlns=""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xmlns=""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xmlns=""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xmlns=""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xmlns=""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xmlns=""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xmlns=""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xmlns=""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xmlns=""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xmlns=""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xmlns=""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xmlns=""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xmlns=""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xmlns=""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xmlns=""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xmlns=""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xmlns=""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xmlns=""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xmlns=""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xmlns=""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xmlns=""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xmlns=""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xmlns=""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xmlns=""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xmlns=""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xmlns=""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a16="http://schemas.microsoft.com/office/drawing/2014/main" xmlns=""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xmlns="" id="{137D1BF6-CA32-48D3-B8AE-5D5C621A7EB5}"/>
              </a:ext>
              <a:ext uri="{C183D7F6-B498-43B3-948B-1728B52AA6E4}">
                <adec:decorative xmlns:adec="http://schemas.microsoft.com/office/drawing/2017/decorative" xmlns=""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xmlns=""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xmlns=""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xmlns=""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xmlns=""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xmlns=""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xmlns=""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xmlns=""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xmlns=""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xmlns=""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xmlns=""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xmlns=""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xmlns=""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xmlns=""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xmlns=""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xmlns=""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xmlns=""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xmlns=""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xmlns=""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xmlns=""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xmlns=""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a16="http://schemas.microsoft.com/office/drawing/2014/main" xmlns=""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a16="http://schemas.microsoft.com/office/drawing/2014/main" xmlns=""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xmlns=""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xmlns=""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xmlns=""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xmlns=""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xmlns=""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xmlns=""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xmlns=""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xmlns=""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xmlns=""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xmlns=""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xmlns=""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xmlns=""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a16="http://schemas.microsoft.com/office/drawing/2014/main" xmlns=""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xmlns=""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xmlns=""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xmlns=""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xmlns=""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xmlns=""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xmlns=""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xmlns=""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xmlns=""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xmlns=""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a16="http://schemas.microsoft.com/office/drawing/2014/main" xmlns=""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a16="http://schemas.microsoft.com/office/drawing/2014/main" xmlns=""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xmlns=""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xmlns=""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xmlns=""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xmlns=""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xmlns=""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xmlns=""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xmlns=""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xmlns=""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xmlns=""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xmlns=""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xmlns=""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a16="http://schemas.microsoft.com/office/drawing/2014/main" xmlns=""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a16="http://schemas.microsoft.com/office/drawing/2014/main" xmlns=""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a16="http://schemas.microsoft.com/office/drawing/2014/main" xmlns=""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a16="http://schemas.microsoft.com/office/drawing/2014/main" xmlns=""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xmlns=""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xmlns=""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xmlns=""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xmlns=""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xmlns=""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xmlns=""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a16="http://schemas.microsoft.com/office/drawing/2014/main" xmlns=""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xmlns=""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xmlns=""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xmlns=""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xmlns=""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xmlns=""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xmlns=""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xmlns=""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xmlns=""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a16="http://schemas.microsoft.com/office/drawing/2014/main" xmlns=""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a16="http://schemas.microsoft.com/office/drawing/2014/main" xmlns=""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xmlns=""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xmlns=""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xmlns=""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xmlns=""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xmlns=""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xmlns=""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xmlns=""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xmlns=""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xmlns=""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a16="http://schemas.microsoft.com/office/drawing/2014/main" xmlns=""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xmlns=""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428" y="4573318"/>
            <a:ext cx="9983972" cy="1446550"/>
          </a:xfrm>
          <a:prstGeom prst="rect">
            <a:avLst/>
          </a:prstGeom>
          <a:noFill/>
        </p:spPr>
        <p:txBody>
          <a:bodyPr wrap="square" rtlCol="0">
            <a:spAutoFit/>
          </a:bodyPr>
          <a:lstStyle/>
          <a:p>
            <a:pPr algn="ctr"/>
            <a:r>
              <a:rPr lang="en-US" sz="4800" dirty="0" smtClean="0">
                <a:solidFill>
                  <a:srgbClr val="FFFF00"/>
                </a:solidFill>
              </a:rPr>
              <a:t>LifeGate  </a:t>
            </a:r>
          </a:p>
          <a:p>
            <a:pPr algn="ctr"/>
            <a:r>
              <a:rPr lang="en-US" sz="4000" dirty="0" smtClean="0">
                <a:solidFill>
                  <a:schemeClr val="bg1"/>
                </a:solidFill>
              </a:rPr>
              <a:t>February 16, 2025</a:t>
            </a:r>
            <a:endParaRPr lang="en-US" sz="4000" dirty="0">
              <a:solidFill>
                <a:schemeClr val="bg1"/>
              </a:solidFill>
            </a:endParaRPr>
          </a:p>
        </p:txBody>
      </p:sp>
      <p:pic>
        <p:nvPicPr>
          <p:cNvPr id="1026" name="Picture 2" descr="Colossians 2 Bible Study, Summary and Discussion Questions"/>
          <p:cNvPicPr>
            <a:picLocks noChangeAspect="1" noChangeArrowheads="1"/>
          </p:cNvPicPr>
          <p:nvPr/>
        </p:nvPicPr>
        <p:blipFill rotWithShape="1">
          <a:blip r:embed="rId2">
            <a:extLst>
              <a:ext uri="{28A0092B-C50C-407E-A947-70E740481C1C}">
                <a14:useLocalDpi xmlns:a14="http://schemas.microsoft.com/office/drawing/2010/main" val="0"/>
              </a:ext>
            </a:extLst>
          </a:blip>
          <a:srcRect t="40558"/>
          <a:stretch/>
        </p:blipFill>
        <p:spPr bwMode="auto">
          <a:xfrm>
            <a:off x="1531877" y="1637413"/>
            <a:ext cx="7069074" cy="262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10058400" cy="1077218"/>
          </a:xfrm>
          <a:prstGeom prst="rect">
            <a:avLst/>
          </a:prstGeom>
        </p:spPr>
        <p:txBody>
          <a:bodyPr wrap="square">
            <a:spAutoFit/>
          </a:bodyPr>
          <a:lstStyle/>
          <a:p>
            <a:pPr algn="ctr"/>
            <a:r>
              <a:rPr lang="en-US" sz="3200" dirty="0" smtClean="0">
                <a:solidFill>
                  <a:srgbClr val="FFFF00"/>
                </a:solidFill>
              </a:rPr>
              <a:t>Paul Shifts Gears on These Gentile Believers</a:t>
            </a:r>
          </a:p>
          <a:p>
            <a:pPr algn="ctr"/>
            <a:r>
              <a:rPr lang="en-US" sz="3200" dirty="0" smtClean="0">
                <a:solidFill>
                  <a:srgbClr val="FFFF00"/>
                </a:solidFill>
              </a:rPr>
              <a:t>And Uses A Jewish Tradition to Illustrate Salvation</a:t>
            </a:r>
            <a:endParaRPr lang="en-US" sz="3200" dirty="0">
              <a:solidFill>
                <a:srgbClr val="FFFF00"/>
              </a:solidFill>
            </a:endParaRPr>
          </a:p>
        </p:txBody>
      </p:sp>
      <p:sp>
        <p:nvSpPr>
          <p:cNvPr id="8" name="Rectangle 7"/>
          <p:cNvSpPr/>
          <p:nvPr/>
        </p:nvSpPr>
        <p:spPr>
          <a:xfrm>
            <a:off x="409354" y="1307827"/>
            <a:ext cx="9308804" cy="1200329"/>
          </a:xfrm>
          <a:prstGeom prst="rect">
            <a:avLst/>
          </a:prstGeom>
        </p:spPr>
        <p:txBody>
          <a:bodyPr wrap="square">
            <a:spAutoFit/>
          </a:bodyPr>
          <a:lstStyle/>
          <a:p>
            <a:r>
              <a:rPr lang="en-US" dirty="0">
                <a:solidFill>
                  <a:schemeClr val="bg1"/>
                </a:solidFill>
              </a:rPr>
              <a:t>AS GENTILES - THIS VITAL UNION </a:t>
            </a:r>
            <a:r>
              <a:rPr lang="en-US" dirty="0" smtClean="0">
                <a:solidFill>
                  <a:schemeClr val="bg1"/>
                </a:solidFill>
              </a:rPr>
              <a:t> WITH JESUS THROUGH SALVATION IN CHRIST HAS </a:t>
            </a:r>
            <a:r>
              <a:rPr lang="en-US" dirty="0">
                <a:solidFill>
                  <a:schemeClr val="bg1"/>
                </a:solidFill>
              </a:rPr>
              <a:t>SPIRITUAL POWER – TO STRIP YOUR FLESH OF IT’S ALLURING POWER AND MAKE IT DESPICABLE BECAUSE IT COST JESUS HIS LIFE TO SAVE YOU FROM </a:t>
            </a:r>
            <a:r>
              <a:rPr lang="en-US" dirty="0" smtClean="0">
                <a:solidFill>
                  <a:schemeClr val="bg1"/>
                </a:solidFill>
              </a:rPr>
              <a:t>JUDGMENT AND HELL.</a:t>
            </a:r>
            <a:endParaRPr lang="en-US" dirty="0">
              <a:solidFill>
                <a:schemeClr val="bg1"/>
              </a:solidFill>
            </a:endParaRPr>
          </a:p>
        </p:txBody>
      </p:sp>
      <p:sp>
        <p:nvSpPr>
          <p:cNvPr id="9" name="Rectangle 8"/>
          <p:cNvSpPr/>
          <p:nvPr/>
        </p:nvSpPr>
        <p:spPr>
          <a:xfrm>
            <a:off x="276447" y="2508156"/>
            <a:ext cx="9393865" cy="1938992"/>
          </a:xfrm>
          <a:prstGeom prst="rect">
            <a:avLst/>
          </a:prstGeom>
        </p:spPr>
        <p:txBody>
          <a:bodyPr wrap="square">
            <a:spAutoFit/>
          </a:bodyPr>
          <a:lstStyle/>
          <a:p>
            <a:r>
              <a:rPr lang="en-US" sz="2400" dirty="0">
                <a:solidFill>
                  <a:srgbClr val="FFFF00"/>
                </a:solidFill>
              </a:rPr>
              <a:t>11  In him (CHRIST) you were also circumcised (AS GENTILES), in the putting off of the sinful nature, not with a circumcision done by the hands of men </a:t>
            </a:r>
            <a:r>
              <a:rPr lang="en-US" sz="2400" b="1" dirty="0">
                <a:solidFill>
                  <a:schemeClr val="bg1"/>
                </a:solidFill>
              </a:rPr>
              <a:t>but with the circumcision done by Christ</a:t>
            </a:r>
            <a:r>
              <a:rPr lang="en-US" sz="2400" dirty="0">
                <a:solidFill>
                  <a:srgbClr val="FFFF00"/>
                </a:solidFill>
              </a:rPr>
              <a:t>, 12  having been buried with Him in baptism and raised with him through your faith in the power of God, who raised him from the dead. </a:t>
            </a:r>
          </a:p>
        </p:txBody>
      </p:sp>
      <p:sp>
        <p:nvSpPr>
          <p:cNvPr id="10" name="Rectangle 9"/>
          <p:cNvSpPr/>
          <p:nvPr/>
        </p:nvSpPr>
        <p:spPr>
          <a:xfrm>
            <a:off x="361507" y="4669120"/>
            <a:ext cx="9308805" cy="830997"/>
          </a:xfrm>
          <a:prstGeom prst="rect">
            <a:avLst/>
          </a:prstGeom>
        </p:spPr>
        <p:txBody>
          <a:bodyPr wrap="square">
            <a:spAutoFit/>
          </a:bodyPr>
          <a:lstStyle/>
          <a:p>
            <a:r>
              <a:rPr lang="en-US" sz="2400" b="1" dirty="0">
                <a:solidFill>
                  <a:schemeClr val="bg1"/>
                </a:solidFill>
              </a:rPr>
              <a:t>Those who belong to Christ Jesus have crucified the sinful nature with its passions and desires</a:t>
            </a:r>
            <a:r>
              <a:rPr lang="en-US" sz="2400" dirty="0">
                <a:solidFill>
                  <a:schemeClr val="bg1"/>
                </a:solidFill>
              </a:rPr>
              <a:t>. Galatians 5:24 (NIV) </a:t>
            </a:r>
          </a:p>
        </p:txBody>
      </p:sp>
      <p:sp>
        <p:nvSpPr>
          <p:cNvPr id="11" name="Rectangle 10"/>
          <p:cNvSpPr/>
          <p:nvPr/>
        </p:nvSpPr>
        <p:spPr>
          <a:xfrm>
            <a:off x="276447" y="5465710"/>
            <a:ext cx="9441711" cy="1200329"/>
          </a:xfrm>
          <a:prstGeom prst="rect">
            <a:avLst/>
          </a:prstGeom>
        </p:spPr>
        <p:txBody>
          <a:bodyPr wrap="square">
            <a:spAutoFit/>
          </a:bodyPr>
          <a:lstStyle/>
          <a:p>
            <a:r>
              <a:rPr lang="en-US" sz="2400" dirty="0">
                <a:solidFill>
                  <a:srgbClr val="FFFF00"/>
                </a:solidFill>
              </a:rPr>
              <a:t>14  </a:t>
            </a:r>
            <a:r>
              <a:rPr lang="en-US" sz="2400" b="1" dirty="0">
                <a:solidFill>
                  <a:srgbClr val="FFFF00"/>
                </a:solidFill>
              </a:rPr>
              <a:t>May I never boast except in the cross of our Lord Jesus Christ, through which the world has been crucified to me, and I to the world</a:t>
            </a:r>
            <a:r>
              <a:rPr lang="en-US" sz="2400" dirty="0">
                <a:solidFill>
                  <a:srgbClr val="FFFF00"/>
                </a:solidFill>
              </a:rPr>
              <a:t>. Galatians 6:14 (NIV) </a:t>
            </a:r>
          </a:p>
        </p:txBody>
      </p:sp>
    </p:spTree>
    <p:extLst>
      <p:ext uri="{BB962C8B-B14F-4D97-AF65-F5344CB8AC3E}">
        <p14:creationId xmlns:p14="http://schemas.microsoft.com/office/powerpoint/2010/main" val="9431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0058400" cy="954107"/>
          </a:xfrm>
          <a:prstGeom prst="rect">
            <a:avLst/>
          </a:prstGeom>
        </p:spPr>
        <p:txBody>
          <a:bodyPr wrap="square">
            <a:spAutoFit/>
          </a:bodyPr>
          <a:lstStyle/>
          <a:p>
            <a:pPr algn="ctr"/>
            <a:r>
              <a:rPr lang="en-US" sz="2800" dirty="0" smtClean="0">
                <a:solidFill>
                  <a:srgbClr val="FFFF00"/>
                </a:solidFill>
              </a:rPr>
              <a:t>MAN-MADE RELIGION CAN CREATE A </a:t>
            </a:r>
            <a:r>
              <a:rPr lang="en-US" sz="2800" dirty="0">
                <a:solidFill>
                  <a:srgbClr val="FFFF00"/>
                </a:solidFill>
              </a:rPr>
              <a:t>SPIRITUALITY </a:t>
            </a:r>
            <a:endParaRPr lang="en-US" sz="2800" dirty="0" smtClean="0">
              <a:solidFill>
                <a:srgbClr val="FFFF00"/>
              </a:solidFill>
            </a:endParaRPr>
          </a:p>
          <a:p>
            <a:pPr algn="ctr"/>
            <a:r>
              <a:rPr lang="en-US" sz="2800" dirty="0" smtClean="0">
                <a:solidFill>
                  <a:srgbClr val="FFFF00"/>
                </a:solidFill>
              </a:rPr>
              <a:t>THAT </a:t>
            </a:r>
            <a:r>
              <a:rPr lang="en-US" sz="2800" dirty="0">
                <a:solidFill>
                  <a:srgbClr val="FFFF00"/>
                </a:solidFill>
              </a:rPr>
              <a:t>COMES FROM RELIGIOSITY</a:t>
            </a:r>
          </a:p>
        </p:txBody>
      </p:sp>
      <p:sp>
        <p:nvSpPr>
          <p:cNvPr id="3" name="Rectangle 2"/>
          <p:cNvSpPr/>
          <p:nvPr/>
        </p:nvSpPr>
        <p:spPr>
          <a:xfrm>
            <a:off x="619346" y="2330257"/>
            <a:ext cx="8819707" cy="1815882"/>
          </a:xfrm>
          <a:prstGeom prst="rect">
            <a:avLst/>
          </a:prstGeom>
        </p:spPr>
        <p:txBody>
          <a:bodyPr wrap="square">
            <a:spAutoFit/>
          </a:bodyPr>
          <a:lstStyle/>
          <a:p>
            <a:r>
              <a:rPr lang="en-US" sz="2800" dirty="0">
                <a:solidFill>
                  <a:srgbClr val="FFFF00"/>
                </a:solidFill>
              </a:rPr>
              <a:t> 8  See to it that no one takes you captive through hollow and deceptive philosophy, which depends on human tradition and the basic principles of this world rather than on Christ. </a:t>
            </a:r>
          </a:p>
        </p:txBody>
      </p:sp>
      <p:sp>
        <p:nvSpPr>
          <p:cNvPr id="4" name="TextBox 3"/>
          <p:cNvSpPr txBox="1"/>
          <p:nvPr/>
        </p:nvSpPr>
        <p:spPr>
          <a:xfrm>
            <a:off x="1850065" y="1222744"/>
            <a:ext cx="6209414" cy="830997"/>
          </a:xfrm>
          <a:prstGeom prst="rect">
            <a:avLst/>
          </a:prstGeom>
          <a:noFill/>
        </p:spPr>
        <p:txBody>
          <a:bodyPr wrap="square" rtlCol="0">
            <a:spAutoFit/>
          </a:bodyPr>
          <a:lstStyle/>
          <a:p>
            <a:pPr algn="ctr"/>
            <a:r>
              <a:rPr lang="en-US" sz="2400" dirty="0" smtClean="0">
                <a:solidFill>
                  <a:schemeClr val="bg1"/>
                </a:solidFill>
              </a:rPr>
              <a:t>JESUS DOESN’T NEED ENHANCED – AUGMENTED OR FILTERED </a:t>
            </a:r>
          </a:p>
        </p:txBody>
      </p:sp>
      <p:sp>
        <p:nvSpPr>
          <p:cNvPr id="5" name="Rectangle 4"/>
          <p:cNvSpPr/>
          <p:nvPr/>
        </p:nvSpPr>
        <p:spPr>
          <a:xfrm>
            <a:off x="619346" y="4327750"/>
            <a:ext cx="8673510" cy="1569660"/>
          </a:xfrm>
          <a:prstGeom prst="rect">
            <a:avLst/>
          </a:prstGeom>
        </p:spPr>
        <p:txBody>
          <a:bodyPr wrap="square">
            <a:spAutoFit/>
          </a:bodyPr>
          <a:lstStyle/>
          <a:p>
            <a:r>
              <a:rPr lang="en-US" sz="2400" dirty="0">
                <a:solidFill>
                  <a:schemeClr val="bg1"/>
                </a:solidFill>
              </a:rPr>
              <a:t>9 </a:t>
            </a:r>
            <a:r>
              <a:rPr lang="en-US" sz="2400" dirty="0" smtClean="0">
                <a:solidFill>
                  <a:schemeClr val="bg1"/>
                </a:solidFill>
              </a:rPr>
              <a:t> For </a:t>
            </a:r>
            <a:r>
              <a:rPr lang="en-US" sz="2400" dirty="0">
                <a:solidFill>
                  <a:schemeClr val="bg1"/>
                </a:solidFill>
              </a:rPr>
              <a:t>in Christ all the fullness of the Deity lives in bodily form, 10  and you have been given fullness in Christ, (THROUGH YOUR FAITH AND VITAL UNION IN HIM) Who is the head over every power and authority. </a:t>
            </a:r>
          </a:p>
        </p:txBody>
      </p:sp>
      <p:sp>
        <p:nvSpPr>
          <p:cNvPr id="6" name="TextBox 5"/>
          <p:cNvSpPr txBox="1"/>
          <p:nvPr/>
        </p:nvSpPr>
        <p:spPr>
          <a:xfrm>
            <a:off x="619346" y="6134986"/>
            <a:ext cx="3846328" cy="523220"/>
          </a:xfrm>
          <a:prstGeom prst="rect">
            <a:avLst/>
          </a:prstGeom>
          <a:noFill/>
        </p:spPr>
        <p:txBody>
          <a:bodyPr wrap="square" rtlCol="0">
            <a:spAutoFit/>
          </a:bodyPr>
          <a:lstStyle/>
          <a:p>
            <a:r>
              <a:rPr lang="en-US" sz="2800" dirty="0" smtClean="0">
                <a:solidFill>
                  <a:srgbClr val="FFFF00"/>
                </a:solidFill>
              </a:rPr>
              <a:t>New Age </a:t>
            </a:r>
          </a:p>
        </p:txBody>
      </p:sp>
      <p:sp>
        <p:nvSpPr>
          <p:cNvPr id="7" name="TextBox 6"/>
          <p:cNvSpPr txBox="1"/>
          <p:nvPr/>
        </p:nvSpPr>
        <p:spPr>
          <a:xfrm>
            <a:off x="2607617" y="6113721"/>
            <a:ext cx="3846328" cy="523220"/>
          </a:xfrm>
          <a:prstGeom prst="rect">
            <a:avLst/>
          </a:prstGeom>
          <a:noFill/>
        </p:spPr>
        <p:txBody>
          <a:bodyPr wrap="square" rtlCol="0">
            <a:spAutoFit/>
          </a:bodyPr>
          <a:lstStyle/>
          <a:p>
            <a:r>
              <a:rPr lang="en-US" sz="2800" dirty="0" smtClean="0">
                <a:solidFill>
                  <a:srgbClr val="FFFF00"/>
                </a:solidFill>
              </a:rPr>
              <a:t>Rigid traditionalism </a:t>
            </a:r>
          </a:p>
        </p:txBody>
      </p:sp>
      <p:sp>
        <p:nvSpPr>
          <p:cNvPr id="8" name="TextBox 7"/>
          <p:cNvSpPr txBox="1"/>
          <p:nvPr/>
        </p:nvSpPr>
        <p:spPr>
          <a:xfrm>
            <a:off x="6258137" y="6092454"/>
            <a:ext cx="3846328" cy="523220"/>
          </a:xfrm>
          <a:prstGeom prst="rect">
            <a:avLst/>
          </a:prstGeom>
          <a:noFill/>
        </p:spPr>
        <p:txBody>
          <a:bodyPr wrap="square" rtlCol="0">
            <a:spAutoFit/>
          </a:bodyPr>
          <a:lstStyle/>
          <a:p>
            <a:r>
              <a:rPr lang="en-US" sz="2800" dirty="0" smtClean="0">
                <a:solidFill>
                  <a:srgbClr val="FFFF00"/>
                </a:solidFill>
              </a:rPr>
              <a:t>Jewish Torah Pushers</a:t>
            </a:r>
          </a:p>
        </p:txBody>
      </p:sp>
      <p:sp>
        <p:nvSpPr>
          <p:cNvPr id="9" name="TextBox 8"/>
          <p:cNvSpPr txBox="1"/>
          <p:nvPr/>
        </p:nvSpPr>
        <p:spPr>
          <a:xfrm>
            <a:off x="5156791" y="5475767"/>
            <a:ext cx="4282262" cy="523220"/>
          </a:xfrm>
          <a:prstGeom prst="rect">
            <a:avLst/>
          </a:prstGeom>
          <a:noFill/>
        </p:spPr>
        <p:txBody>
          <a:bodyPr wrap="square" rtlCol="0">
            <a:spAutoFit/>
          </a:bodyPr>
          <a:lstStyle/>
          <a:p>
            <a:r>
              <a:rPr lang="en-US" sz="2800" dirty="0" smtClean="0">
                <a:solidFill>
                  <a:srgbClr val="FFFF00"/>
                </a:solidFill>
              </a:rPr>
              <a:t>Apostate seeker friendly</a:t>
            </a:r>
          </a:p>
        </p:txBody>
      </p:sp>
    </p:spTree>
    <p:extLst>
      <p:ext uri="{BB962C8B-B14F-4D97-AF65-F5344CB8AC3E}">
        <p14:creationId xmlns:p14="http://schemas.microsoft.com/office/powerpoint/2010/main" val="31279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954107"/>
          </a:xfrm>
          <a:prstGeom prst="rect">
            <a:avLst/>
          </a:prstGeom>
        </p:spPr>
        <p:txBody>
          <a:bodyPr wrap="square">
            <a:spAutoFit/>
          </a:bodyPr>
          <a:lstStyle/>
          <a:p>
            <a:pPr algn="ctr"/>
            <a:r>
              <a:rPr lang="en-US" sz="2800" b="1" dirty="0" smtClean="0">
                <a:solidFill>
                  <a:srgbClr val="FFFF00"/>
                </a:solidFill>
              </a:rPr>
              <a:t>Paul Expands on The Fullness of This Costly</a:t>
            </a:r>
          </a:p>
          <a:p>
            <a:pPr algn="ctr"/>
            <a:r>
              <a:rPr lang="en-US" sz="2800" b="1" dirty="0" smtClean="0">
                <a:solidFill>
                  <a:srgbClr val="FFFF00"/>
                </a:solidFill>
              </a:rPr>
              <a:t>Intervention Of Jesus On The Cross</a:t>
            </a:r>
            <a:endParaRPr lang="en-US" sz="2800" b="1" dirty="0">
              <a:solidFill>
                <a:srgbClr val="FFFF00"/>
              </a:solidFill>
            </a:endParaRPr>
          </a:p>
        </p:txBody>
      </p:sp>
      <p:sp>
        <p:nvSpPr>
          <p:cNvPr id="2" name="Rectangle 1"/>
          <p:cNvSpPr/>
          <p:nvPr/>
        </p:nvSpPr>
        <p:spPr>
          <a:xfrm>
            <a:off x="276447" y="1041661"/>
            <a:ext cx="9548036" cy="2677656"/>
          </a:xfrm>
          <a:prstGeom prst="rect">
            <a:avLst/>
          </a:prstGeom>
        </p:spPr>
        <p:txBody>
          <a:bodyPr wrap="square">
            <a:spAutoFit/>
          </a:bodyPr>
          <a:lstStyle/>
          <a:p>
            <a:r>
              <a:rPr lang="en-US" sz="2400" dirty="0">
                <a:solidFill>
                  <a:schemeClr val="bg1"/>
                </a:solidFill>
              </a:rPr>
              <a:t> </a:t>
            </a:r>
            <a:r>
              <a:rPr lang="en-US" sz="2400" dirty="0" smtClean="0">
                <a:solidFill>
                  <a:schemeClr val="bg1"/>
                </a:solidFill>
              </a:rPr>
              <a:t>13 When </a:t>
            </a:r>
            <a:r>
              <a:rPr lang="en-US" sz="2400" dirty="0">
                <a:solidFill>
                  <a:schemeClr val="bg1"/>
                </a:solidFill>
              </a:rPr>
              <a:t>you were dead in your sins and in the uncircumcision of your sinful nature (FALLEN PAGANS), God made you alive with Christ. He forgave us all our sins, 14  having canceled the written code, with its regulations, that was against us and that stood opposed to us; He took it away, nailing it to the cross. 15  And having disarmed the powers and authorities, He made a public spectacle of them, triumphing over them by the cross.</a:t>
            </a:r>
          </a:p>
        </p:txBody>
      </p:sp>
      <p:sp>
        <p:nvSpPr>
          <p:cNvPr id="3" name="TextBox 2"/>
          <p:cNvSpPr txBox="1"/>
          <p:nvPr/>
        </p:nvSpPr>
        <p:spPr>
          <a:xfrm>
            <a:off x="350873" y="5146158"/>
            <a:ext cx="9122735" cy="1569660"/>
          </a:xfrm>
          <a:prstGeom prst="rect">
            <a:avLst/>
          </a:prstGeom>
          <a:noFill/>
        </p:spPr>
        <p:txBody>
          <a:bodyPr wrap="square" rtlCol="0">
            <a:spAutoFit/>
          </a:bodyPr>
          <a:lstStyle/>
          <a:p>
            <a:r>
              <a:rPr lang="en-US" sz="2400" dirty="0" smtClean="0">
                <a:solidFill>
                  <a:srgbClr val="FFFF00"/>
                </a:solidFill>
              </a:rPr>
              <a:t>THIS FINISHED WORK OF CHRIST – THE SOURCE OF FORGIVENESS  – Literally put a nail in the coffin of the LAW  that condemned everyone to hell – and the Accuser of the Brethren Satan having an  UNBROKEN  access and claim on our life</a:t>
            </a:r>
          </a:p>
        </p:txBody>
      </p:sp>
      <p:sp>
        <p:nvSpPr>
          <p:cNvPr id="4" name="TextBox 3"/>
          <p:cNvSpPr txBox="1"/>
          <p:nvPr/>
        </p:nvSpPr>
        <p:spPr>
          <a:xfrm>
            <a:off x="276446" y="3747495"/>
            <a:ext cx="4614531" cy="830997"/>
          </a:xfrm>
          <a:prstGeom prst="rect">
            <a:avLst/>
          </a:prstGeom>
          <a:noFill/>
        </p:spPr>
        <p:txBody>
          <a:bodyPr wrap="square" rtlCol="0">
            <a:spAutoFit/>
          </a:bodyPr>
          <a:lstStyle/>
          <a:p>
            <a:r>
              <a:rPr lang="en-US" sz="2400" b="1" dirty="0" smtClean="0">
                <a:solidFill>
                  <a:srgbClr val="FFFF00"/>
                </a:solidFill>
              </a:rPr>
              <a:t>COMPLETED – ULTIMATE JUDGMENT</a:t>
            </a:r>
          </a:p>
        </p:txBody>
      </p:sp>
      <p:sp>
        <p:nvSpPr>
          <p:cNvPr id="6" name="TextBox 5"/>
          <p:cNvSpPr txBox="1"/>
          <p:nvPr/>
        </p:nvSpPr>
        <p:spPr>
          <a:xfrm>
            <a:off x="5667152" y="3747495"/>
            <a:ext cx="4614531" cy="707886"/>
          </a:xfrm>
          <a:prstGeom prst="rect">
            <a:avLst/>
          </a:prstGeom>
          <a:noFill/>
        </p:spPr>
        <p:txBody>
          <a:bodyPr wrap="square" rtlCol="0">
            <a:spAutoFit/>
          </a:bodyPr>
          <a:lstStyle/>
          <a:p>
            <a:r>
              <a:rPr lang="en-US" sz="2000" b="1" dirty="0" smtClean="0">
                <a:solidFill>
                  <a:srgbClr val="FFFF00"/>
                </a:solidFill>
              </a:rPr>
              <a:t>INTERIM  – ALLOWED TESTING</a:t>
            </a:r>
          </a:p>
          <a:p>
            <a:r>
              <a:rPr lang="en-US" sz="2000" b="1" dirty="0" smtClean="0">
                <a:solidFill>
                  <a:srgbClr val="FFFF00"/>
                </a:solidFill>
              </a:rPr>
              <a:t>LIMITED  PERMISSION </a:t>
            </a:r>
          </a:p>
        </p:txBody>
      </p:sp>
      <p:sp>
        <p:nvSpPr>
          <p:cNvPr id="5" name="Rectangle 4"/>
          <p:cNvSpPr/>
          <p:nvPr/>
        </p:nvSpPr>
        <p:spPr>
          <a:xfrm>
            <a:off x="1499191" y="4484210"/>
            <a:ext cx="7262036" cy="646331"/>
          </a:xfrm>
          <a:prstGeom prst="rect">
            <a:avLst/>
          </a:prstGeom>
        </p:spPr>
        <p:txBody>
          <a:bodyPr wrap="square">
            <a:spAutoFit/>
          </a:bodyPr>
          <a:lstStyle/>
          <a:p>
            <a:r>
              <a:rPr lang="en-US" baseline="30000" dirty="0">
                <a:solidFill>
                  <a:schemeClr val="bg1"/>
                </a:solidFill>
              </a:rPr>
              <a:t>18 </a:t>
            </a:r>
            <a:r>
              <a:rPr lang="en-US" dirty="0">
                <a:solidFill>
                  <a:schemeClr val="bg1"/>
                </a:solidFill>
              </a:rPr>
              <a:t> I am the Living One; I was dead, and behold I am alive for ever and ever! And I hold the keys of death and Hades. </a:t>
            </a:r>
            <a:r>
              <a:rPr lang="en-US" b="1" dirty="0">
                <a:solidFill>
                  <a:schemeClr val="bg1"/>
                </a:solidFill>
              </a:rPr>
              <a:t>Revelation 1:18 (NIV</a:t>
            </a:r>
            <a:r>
              <a:rPr lang="en-US" b="1"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297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01" y="245124"/>
            <a:ext cx="9016409" cy="1200329"/>
          </a:xfrm>
          <a:prstGeom prst="rect">
            <a:avLst/>
          </a:prstGeom>
        </p:spPr>
        <p:txBody>
          <a:bodyPr wrap="square">
            <a:spAutoFit/>
          </a:bodyPr>
          <a:lstStyle/>
          <a:p>
            <a:r>
              <a:rPr lang="en-US" sz="2400" dirty="0">
                <a:solidFill>
                  <a:srgbClr val="FFFF00"/>
                </a:solidFill>
              </a:rPr>
              <a:t>PAUL WAS ALWAYS WORKING AGAINST THE SLICK AND CONVINCING JUDIAZERS – WHO GOT GENTILES TO VIEW OBSERVING THE TORAH AS BEING MORE SPIRITUAL </a:t>
            </a:r>
          </a:p>
        </p:txBody>
      </p:sp>
      <p:sp>
        <p:nvSpPr>
          <p:cNvPr id="3" name="Rectangle 2"/>
          <p:cNvSpPr/>
          <p:nvPr/>
        </p:nvSpPr>
        <p:spPr>
          <a:xfrm>
            <a:off x="499729" y="1733130"/>
            <a:ext cx="9037675" cy="1938992"/>
          </a:xfrm>
          <a:prstGeom prst="rect">
            <a:avLst/>
          </a:prstGeom>
        </p:spPr>
        <p:txBody>
          <a:bodyPr wrap="square">
            <a:spAutoFit/>
          </a:bodyPr>
          <a:lstStyle/>
          <a:p>
            <a:r>
              <a:rPr lang="en-US" sz="2400" dirty="0">
                <a:solidFill>
                  <a:schemeClr val="bg1"/>
                </a:solidFill>
              </a:rPr>
              <a:t> 16  Therefore do not let anyone judge you by what you eat or drink, or with regard to a religious festival, a New Moon celebration or a Sabbath day. 17  These are a shadow of the things that were to come; </a:t>
            </a:r>
            <a:r>
              <a:rPr lang="en-US" sz="2400" b="1" dirty="0">
                <a:solidFill>
                  <a:schemeClr val="bg1"/>
                </a:solidFill>
              </a:rPr>
              <a:t>the reality (WHOLE), however, is found in Christ</a:t>
            </a:r>
            <a:r>
              <a:rPr lang="en-US" sz="2400" dirty="0">
                <a:solidFill>
                  <a:schemeClr val="bg1"/>
                </a:solidFill>
              </a:rPr>
              <a:t>. </a:t>
            </a:r>
          </a:p>
        </p:txBody>
      </p:sp>
      <p:sp>
        <p:nvSpPr>
          <p:cNvPr id="5" name="Rectangle 4"/>
          <p:cNvSpPr/>
          <p:nvPr/>
        </p:nvSpPr>
        <p:spPr>
          <a:xfrm>
            <a:off x="499728" y="3902171"/>
            <a:ext cx="8941981" cy="1938992"/>
          </a:xfrm>
          <a:prstGeom prst="rect">
            <a:avLst/>
          </a:prstGeom>
        </p:spPr>
        <p:txBody>
          <a:bodyPr wrap="square">
            <a:spAutoFit/>
          </a:bodyPr>
          <a:lstStyle/>
          <a:p>
            <a:r>
              <a:rPr lang="en-US" sz="2400" dirty="0">
                <a:solidFill>
                  <a:srgbClr val="FFFF00"/>
                </a:solidFill>
              </a:rPr>
              <a:t>Watch out for those dogs, those men who do evil, those mutilators of the flesh. 3  </a:t>
            </a:r>
            <a:r>
              <a:rPr lang="en-US" sz="2400" b="1" dirty="0">
                <a:solidFill>
                  <a:srgbClr val="FFFF00"/>
                </a:solidFill>
              </a:rPr>
              <a:t>For it is we who are the circumcision, we who worship by the Spirit of God, who glory in Christ Jesus</a:t>
            </a:r>
            <a:r>
              <a:rPr lang="en-US" sz="2400" dirty="0">
                <a:solidFill>
                  <a:srgbClr val="FFFF00"/>
                </a:solidFill>
              </a:rPr>
              <a:t>, and who put no confidence in the flesh-- Philippians 3:2-3 (NIV)</a:t>
            </a:r>
          </a:p>
        </p:txBody>
      </p:sp>
    </p:spTree>
    <p:extLst>
      <p:ext uri="{BB962C8B-B14F-4D97-AF65-F5344CB8AC3E}">
        <p14:creationId xmlns:p14="http://schemas.microsoft.com/office/powerpoint/2010/main" val="16710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1077218"/>
          </a:xfrm>
          <a:prstGeom prst="rect">
            <a:avLst/>
          </a:prstGeom>
        </p:spPr>
        <p:txBody>
          <a:bodyPr wrap="square">
            <a:spAutoFit/>
          </a:bodyPr>
          <a:lstStyle/>
          <a:p>
            <a:pPr algn="ctr"/>
            <a:r>
              <a:rPr lang="en-US" sz="3200" dirty="0" smtClean="0">
                <a:solidFill>
                  <a:srgbClr val="FFFF00"/>
                </a:solidFill>
              </a:rPr>
              <a:t>Paul Knew Better Than Anyone That Works And Religious Duty Cannot Sanctify Your Selfish Flesh</a:t>
            </a:r>
            <a:endParaRPr lang="en-US" sz="3200" dirty="0">
              <a:solidFill>
                <a:srgbClr val="FFFF00"/>
              </a:solidFill>
            </a:endParaRPr>
          </a:p>
        </p:txBody>
      </p:sp>
      <p:sp>
        <p:nvSpPr>
          <p:cNvPr id="3" name="AutoShape 6" descr="Thinking About Reaching Out to Someone? Science S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60375" y="1305342"/>
            <a:ext cx="9045132" cy="5693866"/>
          </a:xfrm>
          <a:prstGeom prst="rect">
            <a:avLst/>
          </a:prstGeom>
        </p:spPr>
        <p:txBody>
          <a:bodyPr wrap="square">
            <a:spAutoFit/>
          </a:bodyPr>
          <a:lstStyle/>
          <a:p>
            <a:r>
              <a:rPr lang="en-US" sz="2800" dirty="0">
                <a:solidFill>
                  <a:schemeClr val="bg1"/>
                </a:solidFill>
              </a:rPr>
              <a:t>20  Since you died with Christ to the basic principles of this world </a:t>
            </a:r>
            <a:r>
              <a:rPr lang="en-US" sz="2400" dirty="0">
                <a:solidFill>
                  <a:schemeClr val="bg1"/>
                </a:solidFill>
              </a:rPr>
              <a:t>(AS PURSUED BY </a:t>
            </a:r>
            <a:r>
              <a:rPr lang="en-US" sz="2400" dirty="0" smtClean="0">
                <a:solidFill>
                  <a:schemeClr val="bg1"/>
                </a:solidFill>
              </a:rPr>
              <a:t>APOSTATE OR SUPPER  </a:t>
            </a:r>
            <a:r>
              <a:rPr lang="en-US" sz="2400" dirty="0">
                <a:solidFill>
                  <a:schemeClr val="bg1"/>
                </a:solidFill>
              </a:rPr>
              <a:t>RELIGIOUS PHARISEES OF THE DAY) </a:t>
            </a:r>
            <a:r>
              <a:rPr lang="en-US" sz="2800" dirty="0">
                <a:solidFill>
                  <a:schemeClr val="bg1"/>
                </a:solidFill>
              </a:rPr>
              <a:t>, why, as though you still belonged to it, do you submit to its rules: 21  "Do not handle! Do not taste! Do not touch!"? 22  These are all destined to perish with use, because they are based on human commands and teachings. </a:t>
            </a:r>
          </a:p>
          <a:p>
            <a:r>
              <a:rPr lang="en-US" sz="2800" dirty="0">
                <a:solidFill>
                  <a:schemeClr val="bg1"/>
                </a:solidFill>
              </a:rPr>
              <a:t> </a:t>
            </a:r>
          </a:p>
          <a:p>
            <a:r>
              <a:rPr lang="en-US" sz="2800" dirty="0">
                <a:solidFill>
                  <a:schemeClr val="bg1"/>
                </a:solidFill>
              </a:rPr>
              <a:t>23  Such regulations indeed have an appearance of wisdom, with their self-imposed worship, their false humility and their harsh treatment of the body, but they lack any value in restraining sensual indulgence. Colossians 2:1-23</a:t>
            </a:r>
          </a:p>
        </p:txBody>
      </p:sp>
    </p:spTree>
    <p:extLst>
      <p:ext uri="{BB962C8B-B14F-4D97-AF65-F5344CB8AC3E}">
        <p14:creationId xmlns:p14="http://schemas.microsoft.com/office/powerpoint/2010/main" val="11298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3798" y="171897"/>
            <a:ext cx="10058400" cy="1384995"/>
          </a:xfrm>
          <a:prstGeom prst="rect">
            <a:avLst/>
          </a:prstGeom>
        </p:spPr>
        <p:txBody>
          <a:bodyPr wrap="square">
            <a:spAutoFit/>
          </a:bodyPr>
          <a:lstStyle/>
          <a:p>
            <a:pPr algn="ctr"/>
            <a:r>
              <a:rPr lang="en-US" sz="2800" dirty="0" smtClean="0">
                <a:solidFill>
                  <a:srgbClr val="FFFF00"/>
                </a:solidFill>
              </a:rPr>
              <a:t>Paul Eposes Those Who Go Beyond The Law And Go Into Hyper-focusing On Experiences As Being More Important Than Faith In Christ</a:t>
            </a:r>
            <a:endParaRPr lang="en-US" sz="2800" dirty="0">
              <a:solidFill>
                <a:srgbClr val="FFFF00"/>
              </a:solidFill>
            </a:endParaRPr>
          </a:p>
        </p:txBody>
      </p:sp>
      <p:sp>
        <p:nvSpPr>
          <p:cNvPr id="2" name="Rectangle 1"/>
          <p:cNvSpPr/>
          <p:nvPr/>
        </p:nvSpPr>
        <p:spPr>
          <a:xfrm>
            <a:off x="303025" y="1678863"/>
            <a:ext cx="9324754" cy="2677656"/>
          </a:xfrm>
          <a:prstGeom prst="rect">
            <a:avLst/>
          </a:prstGeom>
        </p:spPr>
        <p:txBody>
          <a:bodyPr wrap="square">
            <a:spAutoFit/>
          </a:bodyPr>
          <a:lstStyle/>
          <a:p>
            <a:r>
              <a:rPr lang="en-US" sz="2400" dirty="0">
                <a:solidFill>
                  <a:schemeClr val="bg1"/>
                </a:solidFill>
              </a:rPr>
              <a:t>18  Do not let anyone who delights in false humility and the worship of angels disqualify you for the prize (DEFRAUD YOU OF YOUR REWARD). Such a person goes into great detail about what he has seen, and his unspiritual mind puffs him up with idle notions. 19  He has lost connection with the Head, from whom the whole body, supported and held together by its ligaments and sinews, grows as God causes it to grow. </a:t>
            </a:r>
          </a:p>
        </p:txBody>
      </p:sp>
      <p:sp>
        <p:nvSpPr>
          <p:cNvPr id="3" name="Rectangle 2"/>
          <p:cNvSpPr/>
          <p:nvPr/>
        </p:nvSpPr>
        <p:spPr>
          <a:xfrm>
            <a:off x="382771" y="4466182"/>
            <a:ext cx="9245007" cy="1938992"/>
          </a:xfrm>
          <a:prstGeom prst="rect">
            <a:avLst/>
          </a:prstGeom>
        </p:spPr>
        <p:txBody>
          <a:bodyPr wrap="square">
            <a:spAutoFit/>
          </a:bodyPr>
          <a:lstStyle/>
          <a:p>
            <a:r>
              <a:rPr lang="en-US" sz="2400" dirty="0">
                <a:solidFill>
                  <a:srgbClr val="FFFF00"/>
                </a:solidFill>
              </a:rPr>
              <a:t>THIS IS VERY IMPORTANT ABOUT MODELING TESTIMONIES – GOD DOES VISIT US – </a:t>
            </a:r>
            <a:r>
              <a:rPr lang="en-US" sz="2400" dirty="0" smtClean="0">
                <a:solidFill>
                  <a:srgbClr val="FFFF00"/>
                </a:solidFill>
              </a:rPr>
              <a:t>HE DOES </a:t>
            </a:r>
            <a:r>
              <a:rPr lang="en-US" sz="2400" dirty="0">
                <a:solidFill>
                  <a:srgbClr val="FFFF00"/>
                </a:solidFill>
              </a:rPr>
              <a:t>GIVE US ENCOUNTERS – BUT WE STILL GET TO TEST THEM – AND WE MUST KEEP </a:t>
            </a:r>
            <a:r>
              <a:rPr lang="en-US" sz="2400" dirty="0" smtClean="0">
                <a:solidFill>
                  <a:srgbClr val="FFFF00"/>
                </a:solidFill>
              </a:rPr>
              <a:t>BRINGING JESUS TO THE </a:t>
            </a:r>
            <a:r>
              <a:rPr lang="en-US" sz="2400" dirty="0">
                <a:solidFill>
                  <a:srgbClr val="FFFF00"/>
                </a:solidFill>
              </a:rPr>
              <a:t>CENTER – OR ELSE WE BECOME PUFFED UP AND IT BECOMES ABOUT US. </a:t>
            </a:r>
          </a:p>
        </p:txBody>
      </p:sp>
    </p:spTree>
    <p:extLst>
      <p:ext uri="{BB962C8B-B14F-4D97-AF65-F5344CB8AC3E}">
        <p14:creationId xmlns:p14="http://schemas.microsoft.com/office/powerpoint/2010/main" val="2631839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74662" y="-221511"/>
            <a:ext cx="9144000" cy="1523495"/>
          </a:xfrm>
          <a:prstGeom prst="rect">
            <a:avLst/>
          </a:prstGeom>
          <a:noFill/>
        </p:spPr>
        <p:txBody>
          <a:bodyPr vert="horz" lIns="676656" tIns="795528" rIns="91440" bIns="45720" rtlCol="0" anchor="t">
            <a:normAutofit fontScale="85000" lnSpcReduction="20000"/>
          </a:bodyPr>
          <a:lstStyle>
            <a:lvl1pPr algn="l" defTabSz="914400" rtl="0" eaLnBrk="1" latinLnBrk="0" hangingPunct="1">
              <a:lnSpc>
                <a:spcPct val="80000"/>
              </a:lnSpc>
              <a:spcBef>
                <a:spcPct val="0"/>
              </a:spcBef>
              <a:buNone/>
              <a:defRPr sz="2800" kern="1200" cap="all" spc="400" baseline="0">
                <a:ln w="19050">
                  <a:solidFill>
                    <a:schemeClr val="accent2"/>
                  </a:solidFill>
                </a:ln>
                <a:noFill/>
                <a:latin typeface="+mj-lt"/>
                <a:ea typeface="+mj-ea"/>
                <a:cs typeface="+mj-cs"/>
              </a:defRPr>
            </a:lvl1pPr>
          </a:lstStyle>
          <a:p>
            <a:pPr algn="ctr"/>
            <a:r>
              <a:rPr lang="en-US" sz="4400" b="1" dirty="0" smtClean="0">
                <a:solidFill>
                  <a:srgbClr val="FFFF00"/>
                </a:solidFill>
              </a:rPr>
              <a:t>Everything Comes To Us Through Christ</a:t>
            </a:r>
            <a:endParaRPr lang="en-US" sz="4400" b="1" dirty="0">
              <a:solidFill>
                <a:schemeClr val="tx1"/>
              </a:solidFill>
            </a:endParaRPr>
          </a:p>
        </p:txBody>
      </p:sp>
      <p:sp>
        <p:nvSpPr>
          <p:cNvPr id="8" name="Title 1"/>
          <p:cNvSpPr txBox="1">
            <a:spLocks/>
          </p:cNvSpPr>
          <p:nvPr/>
        </p:nvSpPr>
        <p:spPr>
          <a:xfrm>
            <a:off x="457200" y="1066800"/>
            <a:ext cx="9144000" cy="152349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4000" b="1" dirty="0" smtClean="0">
                <a:solidFill>
                  <a:schemeClr val="bg1"/>
                </a:solidFill>
              </a:rPr>
              <a:t>That Means Everything Comes:</a:t>
            </a:r>
          </a:p>
        </p:txBody>
      </p:sp>
      <p:sp>
        <p:nvSpPr>
          <p:cNvPr id="9" name="Rectangle 8"/>
          <p:cNvSpPr/>
          <p:nvPr/>
        </p:nvSpPr>
        <p:spPr>
          <a:xfrm>
            <a:off x="304800" y="2527012"/>
            <a:ext cx="5008102" cy="584775"/>
          </a:xfrm>
          <a:prstGeom prst="rect">
            <a:avLst/>
          </a:prstGeom>
        </p:spPr>
        <p:txBody>
          <a:bodyPr wrap="none">
            <a:spAutoFit/>
          </a:bodyPr>
          <a:lstStyle/>
          <a:p>
            <a:r>
              <a:rPr lang="en-US" sz="3200" b="1" dirty="0">
                <a:solidFill>
                  <a:schemeClr val="bg1"/>
                </a:solidFill>
              </a:rPr>
              <a:t>Through the Incarnation </a:t>
            </a:r>
          </a:p>
        </p:txBody>
      </p:sp>
      <p:sp>
        <p:nvSpPr>
          <p:cNvPr id="10" name="Rectangle 9"/>
          <p:cNvSpPr/>
          <p:nvPr/>
        </p:nvSpPr>
        <p:spPr>
          <a:xfrm>
            <a:off x="457200" y="3524130"/>
            <a:ext cx="3962944" cy="584775"/>
          </a:xfrm>
          <a:prstGeom prst="rect">
            <a:avLst/>
          </a:prstGeom>
        </p:spPr>
        <p:txBody>
          <a:bodyPr wrap="none">
            <a:spAutoFit/>
          </a:bodyPr>
          <a:lstStyle/>
          <a:p>
            <a:r>
              <a:rPr lang="en-US" sz="3200" b="1" dirty="0">
                <a:solidFill>
                  <a:schemeClr val="bg1"/>
                </a:solidFill>
              </a:rPr>
              <a:t>Through the Cross </a:t>
            </a:r>
          </a:p>
        </p:txBody>
      </p:sp>
      <p:sp>
        <p:nvSpPr>
          <p:cNvPr id="11" name="Rectangle 10"/>
          <p:cNvSpPr/>
          <p:nvPr/>
        </p:nvSpPr>
        <p:spPr>
          <a:xfrm>
            <a:off x="304800" y="5715000"/>
            <a:ext cx="6011582" cy="1077218"/>
          </a:xfrm>
          <a:prstGeom prst="rect">
            <a:avLst/>
          </a:prstGeom>
        </p:spPr>
        <p:txBody>
          <a:bodyPr wrap="none">
            <a:spAutoFit/>
          </a:bodyPr>
          <a:lstStyle/>
          <a:p>
            <a:r>
              <a:rPr lang="en-US" sz="3200" b="1" dirty="0">
                <a:solidFill>
                  <a:schemeClr val="bg1"/>
                </a:solidFill>
              </a:rPr>
              <a:t>And through the </a:t>
            </a:r>
            <a:r>
              <a:rPr lang="en-US" sz="3200" b="1" dirty="0" smtClean="0">
                <a:solidFill>
                  <a:schemeClr val="bg1"/>
                </a:solidFill>
              </a:rPr>
              <a:t>Resurrection</a:t>
            </a:r>
          </a:p>
          <a:p>
            <a:r>
              <a:rPr lang="en-US" sz="3200" b="1" dirty="0" smtClean="0">
                <a:solidFill>
                  <a:schemeClr val="bg1"/>
                </a:solidFill>
              </a:rPr>
              <a:t>And ascension </a:t>
            </a:r>
            <a:endParaRPr lang="en-US" sz="3200" b="1" dirty="0">
              <a:solidFill>
                <a:schemeClr val="bg1"/>
              </a:solidFill>
            </a:endParaRPr>
          </a:p>
        </p:txBody>
      </p:sp>
      <p:pic>
        <p:nvPicPr>
          <p:cNvPr id="12" name="Picture 2" descr="Image result for baby jesus mang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1"/>
          <a:stretch/>
        </p:blipFill>
        <p:spPr bwMode="auto">
          <a:xfrm>
            <a:off x="5641564" y="2288969"/>
            <a:ext cx="1551625" cy="9548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the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564" y="3507564"/>
            <a:ext cx="1551625" cy="10325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871" y="5483493"/>
            <a:ext cx="1504506" cy="107404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78700" y="4631262"/>
            <a:ext cx="2302233" cy="584775"/>
          </a:xfrm>
          <a:prstGeom prst="rect">
            <a:avLst/>
          </a:prstGeom>
        </p:spPr>
        <p:txBody>
          <a:bodyPr wrap="none">
            <a:spAutoFit/>
          </a:bodyPr>
          <a:lstStyle/>
          <a:p>
            <a:r>
              <a:rPr lang="en-US" sz="3200" b="1" dirty="0" smtClean="0">
                <a:solidFill>
                  <a:schemeClr val="bg1"/>
                </a:solidFill>
              </a:rPr>
              <a:t>The Burial </a:t>
            </a:r>
            <a:endParaRPr lang="en-US" sz="3200" b="1" dirty="0">
              <a:solidFill>
                <a:schemeClr val="bg1"/>
              </a:solidFill>
            </a:endParaRPr>
          </a:p>
        </p:txBody>
      </p:sp>
      <p:pic>
        <p:nvPicPr>
          <p:cNvPr id="2050" name="Picture 2" descr="The Disquieting Grave of Jesus - Word on Fire"/>
          <p:cNvPicPr>
            <a:picLocks noChangeAspect="1" noChangeArrowheads="1"/>
          </p:cNvPicPr>
          <p:nvPr/>
        </p:nvPicPr>
        <p:blipFill rotWithShape="1">
          <a:blip r:embed="rId5">
            <a:extLst>
              <a:ext uri="{28A0092B-C50C-407E-A947-70E740481C1C}">
                <a14:useLocalDpi xmlns:a14="http://schemas.microsoft.com/office/drawing/2010/main" val="0"/>
              </a:ext>
            </a:extLst>
          </a:blip>
          <a:srcRect l="22758" r="14704" b="17459"/>
          <a:stretch/>
        </p:blipFill>
        <p:spPr bwMode="auto">
          <a:xfrm>
            <a:off x="3711556" y="4540101"/>
            <a:ext cx="1531090" cy="113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9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98" y="171897"/>
            <a:ext cx="10058400" cy="1077218"/>
          </a:xfrm>
          <a:prstGeom prst="rect">
            <a:avLst/>
          </a:prstGeom>
        </p:spPr>
        <p:txBody>
          <a:bodyPr wrap="square">
            <a:spAutoFit/>
          </a:bodyPr>
          <a:lstStyle/>
          <a:p>
            <a:pPr algn="ctr"/>
            <a:r>
              <a:rPr lang="en-US" sz="3200" dirty="0" smtClean="0">
                <a:solidFill>
                  <a:srgbClr val="FFFF00"/>
                </a:solidFill>
              </a:rPr>
              <a:t>Here is The Antidote For Our Selfish</a:t>
            </a:r>
          </a:p>
          <a:p>
            <a:pPr algn="ctr"/>
            <a:r>
              <a:rPr lang="en-US" sz="3200" dirty="0" smtClean="0">
                <a:solidFill>
                  <a:srgbClr val="FFFF00"/>
                </a:solidFill>
              </a:rPr>
              <a:t>Hearts – Live In the Resurrection Power Of Christ </a:t>
            </a:r>
            <a:endParaRPr lang="en-US" sz="3200" dirty="0">
              <a:solidFill>
                <a:srgbClr val="FFFF00"/>
              </a:solidFill>
            </a:endParaRPr>
          </a:p>
        </p:txBody>
      </p:sp>
      <p:sp>
        <p:nvSpPr>
          <p:cNvPr id="3" name="Rectangle 2"/>
          <p:cNvSpPr/>
          <p:nvPr/>
        </p:nvSpPr>
        <p:spPr>
          <a:xfrm>
            <a:off x="271127" y="1659583"/>
            <a:ext cx="9388549" cy="2062103"/>
          </a:xfrm>
          <a:prstGeom prst="rect">
            <a:avLst/>
          </a:prstGeom>
        </p:spPr>
        <p:txBody>
          <a:bodyPr wrap="square">
            <a:spAutoFit/>
          </a:bodyPr>
          <a:lstStyle/>
          <a:p>
            <a:r>
              <a:rPr lang="en-US" sz="3200" baseline="30000" dirty="0">
                <a:solidFill>
                  <a:schemeClr val="bg1"/>
                </a:solidFill>
              </a:rPr>
              <a:t>1 </a:t>
            </a:r>
            <a:r>
              <a:rPr lang="en-US" sz="3200" dirty="0">
                <a:solidFill>
                  <a:schemeClr val="bg1"/>
                </a:solidFill>
              </a:rPr>
              <a:t> Since, then, you have been raised with Christ, set your hearts on things above, where Christ is seated at the right hand of God. </a:t>
            </a:r>
            <a:r>
              <a:rPr lang="en-US" sz="3200" b="1" dirty="0">
                <a:solidFill>
                  <a:schemeClr val="bg1"/>
                </a:solidFill>
              </a:rPr>
              <a:t>Colossians 3:1 (NIV) </a:t>
            </a:r>
            <a:endParaRPr lang="en-US" sz="3200" dirty="0">
              <a:solidFill>
                <a:schemeClr val="bg1"/>
              </a:solidFill>
            </a:endParaRPr>
          </a:p>
        </p:txBody>
      </p:sp>
    </p:spTree>
    <p:extLst>
      <p:ext uri="{BB962C8B-B14F-4D97-AF65-F5344CB8AC3E}">
        <p14:creationId xmlns:p14="http://schemas.microsoft.com/office/powerpoint/2010/main" val="1162652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6447" y="946031"/>
            <a:ext cx="9579933" cy="5693866"/>
          </a:xfrm>
          <a:prstGeom prst="rect">
            <a:avLst/>
          </a:prstGeom>
        </p:spPr>
        <p:txBody>
          <a:bodyPr wrap="square">
            <a:spAutoFit/>
          </a:bodyPr>
          <a:lstStyle/>
          <a:p>
            <a:r>
              <a:rPr lang="en-US" sz="2800" dirty="0">
                <a:solidFill>
                  <a:schemeClr val="bg1"/>
                </a:solidFill>
              </a:rPr>
              <a:t>1 - </a:t>
            </a:r>
            <a:r>
              <a:rPr lang="en-US" sz="2800" dirty="0">
                <a:solidFill>
                  <a:srgbClr val="FFFF00"/>
                </a:solidFill>
              </a:rPr>
              <a:t>Situational </a:t>
            </a:r>
            <a:r>
              <a:rPr lang="en-US" sz="2800" dirty="0" smtClean="0">
                <a:solidFill>
                  <a:srgbClr val="FFFF00"/>
                </a:solidFill>
              </a:rPr>
              <a:t>Awareness </a:t>
            </a:r>
            <a:r>
              <a:rPr lang="en-US" sz="2800" dirty="0" smtClean="0">
                <a:solidFill>
                  <a:schemeClr val="bg1"/>
                </a:solidFill>
              </a:rPr>
              <a:t>– what is subtle traps or deceptions that are at work </a:t>
            </a:r>
          </a:p>
          <a:p>
            <a:endParaRPr lang="en-US" sz="2800" dirty="0">
              <a:solidFill>
                <a:schemeClr val="bg1"/>
              </a:solidFill>
            </a:endParaRPr>
          </a:p>
          <a:p>
            <a:r>
              <a:rPr lang="en-US" sz="2800" dirty="0">
                <a:solidFill>
                  <a:schemeClr val="bg1"/>
                </a:solidFill>
              </a:rPr>
              <a:t> </a:t>
            </a:r>
            <a:r>
              <a:rPr lang="en-US" sz="2800" dirty="0" smtClean="0">
                <a:solidFill>
                  <a:schemeClr val="bg1"/>
                </a:solidFill>
              </a:rPr>
              <a:t>2 </a:t>
            </a:r>
            <a:r>
              <a:rPr lang="en-US" sz="2800" dirty="0">
                <a:solidFill>
                  <a:schemeClr val="bg1"/>
                </a:solidFill>
              </a:rPr>
              <a:t>- </a:t>
            </a:r>
            <a:r>
              <a:rPr lang="en-US" sz="2800" dirty="0">
                <a:solidFill>
                  <a:srgbClr val="FFFF00"/>
                </a:solidFill>
              </a:rPr>
              <a:t>Understanding the Roots of the </a:t>
            </a:r>
            <a:r>
              <a:rPr lang="en-US" sz="2800" dirty="0" smtClean="0">
                <a:solidFill>
                  <a:srgbClr val="FFFF00"/>
                </a:solidFill>
              </a:rPr>
              <a:t>battle </a:t>
            </a:r>
            <a:r>
              <a:rPr lang="en-US" sz="2800" dirty="0" smtClean="0">
                <a:solidFill>
                  <a:schemeClr val="bg1"/>
                </a:solidFill>
              </a:rPr>
              <a:t>– Man and the enemy always go after your flesh and ego</a:t>
            </a:r>
          </a:p>
          <a:p>
            <a:endParaRPr lang="en-US" sz="2800" dirty="0">
              <a:solidFill>
                <a:schemeClr val="bg1"/>
              </a:solidFill>
            </a:endParaRPr>
          </a:p>
          <a:p>
            <a:r>
              <a:rPr lang="en-US" sz="2800" dirty="0">
                <a:solidFill>
                  <a:schemeClr val="bg1"/>
                </a:solidFill>
              </a:rPr>
              <a:t> </a:t>
            </a:r>
            <a:r>
              <a:rPr lang="en-US" sz="2800" dirty="0" smtClean="0">
                <a:solidFill>
                  <a:schemeClr val="bg1"/>
                </a:solidFill>
              </a:rPr>
              <a:t>3 -</a:t>
            </a:r>
            <a:r>
              <a:rPr lang="en-US" sz="2800" dirty="0">
                <a:solidFill>
                  <a:srgbClr val="FFFF00"/>
                </a:solidFill>
              </a:rPr>
              <a:t>Spiritual </a:t>
            </a:r>
            <a:r>
              <a:rPr lang="en-US" sz="2800" dirty="0" smtClean="0">
                <a:solidFill>
                  <a:srgbClr val="FFFF00"/>
                </a:solidFill>
              </a:rPr>
              <a:t>Encouragement </a:t>
            </a:r>
            <a:r>
              <a:rPr lang="en-US" sz="2800" dirty="0" smtClean="0">
                <a:solidFill>
                  <a:schemeClr val="bg1"/>
                </a:solidFill>
              </a:rPr>
              <a:t>– In Christ are hidden all spiritual treasures of wisdom and knowledge.</a:t>
            </a:r>
          </a:p>
          <a:p>
            <a:endParaRPr lang="en-US" sz="2800" dirty="0">
              <a:solidFill>
                <a:schemeClr val="bg1"/>
              </a:solidFill>
            </a:endParaRPr>
          </a:p>
          <a:p>
            <a:r>
              <a:rPr lang="en-US" sz="2800" dirty="0">
                <a:solidFill>
                  <a:schemeClr val="bg1"/>
                </a:solidFill>
              </a:rPr>
              <a:t> </a:t>
            </a:r>
            <a:r>
              <a:rPr lang="en-US" sz="2800" dirty="0" smtClean="0">
                <a:solidFill>
                  <a:schemeClr val="bg1"/>
                </a:solidFill>
              </a:rPr>
              <a:t>4 </a:t>
            </a:r>
            <a:r>
              <a:rPr lang="en-US" sz="2800" dirty="0">
                <a:solidFill>
                  <a:schemeClr val="bg1"/>
                </a:solidFill>
              </a:rPr>
              <a:t>- </a:t>
            </a:r>
            <a:r>
              <a:rPr lang="en-US" sz="2800" dirty="0">
                <a:solidFill>
                  <a:srgbClr val="FFFF00"/>
                </a:solidFill>
              </a:rPr>
              <a:t>Receiving the Grace Of God for Intervention </a:t>
            </a:r>
            <a:r>
              <a:rPr lang="en-US" sz="2800" dirty="0" smtClean="0">
                <a:solidFill>
                  <a:schemeClr val="bg1"/>
                </a:solidFill>
              </a:rPr>
              <a:t>– Our greatest blessing is that we HAVE JESUS TO TURN TO – We are not looking to our own ability to win the day – we are raised up with Christ and have Him AS OUR SOURCE.  </a:t>
            </a:r>
            <a:endParaRPr lang="en-US" sz="2800" dirty="0">
              <a:solidFill>
                <a:schemeClr val="bg1"/>
              </a:solidFill>
            </a:endParaRPr>
          </a:p>
        </p:txBody>
      </p:sp>
      <p:sp>
        <p:nvSpPr>
          <p:cNvPr id="8" name="TextBox 7"/>
          <p:cNvSpPr txBox="1"/>
          <p:nvPr/>
        </p:nvSpPr>
        <p:spPr>
          <a:xfrm>
            <a:off x="276447" y="74422"/>
            <a:ext cx="9122733" cy="954107"/>
          </a:xfrm>
          <a:prstGeom prst="rect">
            <a:avLst/>
          </a:prstGeom>
          <a:noFill/>
        </p:spPr>
        <p:txBody>
          <a:bodyPr wrap="square" rtlCol="0">
            <a:spAutoFit/>
          </a:bodyPr>
          <a:lstStyle/>
          <a:p>
            <a:pPr algn="ctr"/>
            <a:r>
              <a:rPr lang="en-US" sz="2800" dirty="0" smtClean="0">
                <a:solidFill>
                  <a:srgbClr val="FFFF00"/>
                </a:solidFill>
              </a:rPr>
              <a:t>PAUL LAID OUT FOUR ESSENTIALS </a:t>
            </a:r>
          </a:p>
          <a:p>
            <a:pPr algn="ctr"/>
            <a:r>
              <a:rPr lang="en-US" sz="2800" dirty="0" smtClean="0">
                <a:solidFill>
                  <a:srgbClr val="FFFF00"/>
                </a:solidFill>
              </a:rPr>
              <a:t>TO VICTORIOUS LIVING IN THIS CHAPTER </a:t>
            </a:r>
          </a:p>
        </p:txBody>
      </p:sp>
    </p:spTree>
    <p:extLst>
      <p:ext uri="{BB962C8B-B14F-4D97-AF65-F5344CB8AC3E}">
        <p14:creationId xmlns:p14="http://schemas.microsoft.com/office/powerpoint/2010/main" val="35023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5415" y="825795"/>
            <a:ext cx="9285765" cy="5693866"/>
          </a:xfrm>
          <a:prstGeom prst="rect">
            <a:avLst/>
          </a:prstGeom>
        </p:spPr>
        <p:txBody>
          <a:bodyPr wrap="square">
            <a:spAutoFit/>
          </a:bodyPr>
          <a:lstStyle/>
          <a:p>
            <a:r>
              <a:rPr lang="en-US" sz="2600" dirty="0" smtClean="0">
                <a:solidFill>
                  <a:schemeClr val="bg1"/>
                </a:solidFill>
              </a:rPr>
              <a:t>Lord I </a:t>
            </a:r>
            <a:r>
              <a:rPr lang="en-US" sz="2600" dirty="0">
                <a:solidFill>
                  <a:schemeClr val="bg1"/>
                </a:solidFill>
              </a:rPr>
              <a:t>will absolutely </a:t>
            </a:r>
            <a:r>
              <a:rPr lang="en-US" sz="2600" dirty="0" smtClean="0">
                <a:solidFill>
                  <a:schemeClr val="bg1"/>
                </a:solidFill>
              </a:rPr>
              <a:t>give You </a:t>
            </a:r>
            <a:r>
              <a:rPr lang="en-US" sz="2600" dirty="0">
                <a:solidFill>
                  <a:schemeClr val="bg1"/>
                </a:solidFill>
              </a:rPr>
              <a:t>my </a:t>
            </a:r>
            <a:r>
              <a:rPr lang="en-US" sz="2600" dirty="0" smtClean="0">
                <a:solidFill>
                  <a:schemeClr val="bg1"/>
                </a:solidFill>
              </a:rPr>
              <a:t>heart. </a:t>
            </a:r>
            <a:r>
              <a:rPr lang="en-US" sz="2600" dirty="0">
                <a:solidFill>
                  <a:schemeClr val="bg1"/>
                </a:solidFill>
              </a:rPr>
              <a:t>I give </a:t>
            </a:r>
            <a:r>
              <a:rPr lang="en-US" sz="2600" dirty="0" smtClean="0">
                <a:solidFill>
                  <a:schemeClr val="bg1"/>
                </a:solidFill>
              </a:rPr>
              <a:t>You </a:t>
            </a:r>
            <a:r>
              <a:rPr lang="en-US" sz="2600" dirty="0">
                <a:solidFill>
                  <a:schemeClr val="bg1"/>
                </a:solidFill>
              </a:rPr>
              <a:t>my </a:t>
            </a:r>
            <a:r>
              <a:rPr lang="en-US" sz="2600" dirty="0" smtClean="0">
                <a:solidFill>
                  <a:schemeClr val="bg1"/>
                </a:solidFill>
              </a:rPr>
              <a:t>actions, </a:t>
            </a:r>
            <a:r>
              <a:rPr lang="en-US" sz="2600" dirty="0">
                <a:solidFill>
                  <a:schemeClr val="bg1"/>
                </a:solidFill>
              </a:rPr>
              <a:t>I give </a:t>
            </a:r>
            <a:r>
              <a:rPr lang="en-US" sz="2600" dirty="0" smtClean="0">
                <a:solidFill>
                  <a:schemeClr val="bg1"/>
                </a:solidFill>
              </a:rPr>
              <a:t>You </a:t>
            </a:r>
            <a:r>
              <a:rPr lang="en-US" sz="2600" dirty="0">
                <a:solidFill>
                  <a:schemeClr val="bg1"/>
                </a:solidFill>
              </a:rPr>
              <a:t>my </a:t>
            </a:r>
            <a:r>
              <a:rPr lang="en-US" sz="2600" dirty="0" smtClean="0">
                <a:solidFill>
                  <a:schemeClr val="bg1"/>
                </a:solidFill>
              </a:rPr>
              <a:t>affections, </a:t>
            </a:r>
            <a:r>
              <a:rPr lang="en-US" sz="2600" dirty="0">
                <a:solidFill>
                  <a:schemeClr val="bg1"/>
                </a:solidFill>
              </a:rPr>
              <a:t>I give </a:t>
            </a:r>
            <a:r>
              <a:rPr lang="en-US" sz="2600" dirty="0" smtClean="0">
                <a:solidFill>
                  <a:schemeClr val="bg1"/>
                </a:solidFill>
              </a:rPr>
              <a:t>You </a:t>
            </a:r>
            <a:r>
              <a:rPr lang="en-US" sz="2600" dirty="0">
                <a:solidFill>
                  <a:schemeClr val="bg1"/>
                </a:solidFill>
              </a:rPr>
              <a:t>my </a:t>
            </a:r>
            <a:r>
              <a:rPr lang="en-US" sz="2600" dirty="0" smtClean="0">
                <a:solidFill>
                  <a:schemeClr val="bg1"/>
                </a:solidFill>
              </a:rPr>
              <a:t>life. </a:t>
            </a:r>
            <a:r>
              <a:rPr lang="en-US" sz="2600" dirty="0">
                <a:solidFill>
                  <a:schemeClr val="bg1"/>
                </a:solidFill>
              </a:rPr>
              <a:t>I give </a:t>
            </a:r>
            <a:r>
              <a:rPr lang="en-US" sz="2600" dirty="0" smtClean="0">
                <a:solidFill>
                  <a:schemeClr val="bg1"/>
                </a:solidFill>
              </a:rPr>
              <a:t>You </a:t>
            </a:r>
            <a:r>
              <a:rPr lang="en-US" sz="2600" dirty="0">
                <a:solidFill>
                  <a:schemeClr val="bg1"/>
                </a:solidFill>
              </a:rPr>
              <a:t>my </a:t>
            </a:r>
            <a:r>
              <a:rPr lang="en-US" sz="2600" dirty="0" smtClean="0">
                <a:solidFill>
                  <a:schemeClr val="bg1"/>
                </a:solidFill>
              </a:rPr>
              <a:t>future. </a:t>
            </a:r>
            <a:r>
              <a:rPr lang="en-US" sz="2600" dirty="0">
                <a:solidFill>
                  <a:schemeClr val="bg1"/>
                </a:solidFill>
              </a:rPr>
              <a:t>I give </a:t>
            </a:r>
            <a:r>
              <a:rPr lang="en-US" sz="2600" dirty="0" smtClean="0">
                <a:solidFill>
                  <a:schemeClr val="bg1"/>
                </a:solidFill>
              </a:rPr>
              <a:t>you </a:t>
            </a:r>
            <a:r>
              <a:rPr lang="en-US" sz="2600" dirty="0">
                <a:solidFill>
                  <a:schemeClr val="bg1"/>
                </a:solidFill>
              </a:rPr>
              <a:t>my </a:t>
            </a:r>
            <a:r>
              <a:rPr lang="en-US" sz="2600" dirty="0" smtClean="0">
                <a:solidFill>
                  <a:schemeClr val="bg1"/>
                </a:solidFill>
              </a:rPr>
              <a:t>problems. </a:t>
            </a:r>
            <a:r>
              <a:rPr lang="en-US" sz="2600" dirty="0">
                <a:solidFill>
                  <a:schemeClr val="bg1"/>
                </a:solidFill>
              </a:rPr>
              <a:t>I give </a:t>
            </a:r>
            <a:r>
              <a:rPr lang="en-US" sz="2600" dirty="0" smtClean="0">
                <a:solidFill>
                  <a:schemeClr val="bg1"/>
                </a:solidFill>
              </a:rPr>
              <a:t>You </a:t>
            </a:r>
            <a:r>
              <a:rPr lang="en-US" sz="2600" dirty="0">
                <a:solidFill>
                  <a:schemeClr val="bg1"/>
                </a:solidFill>
              </a:rPr>
              <a:t>my </a:t>
            </a:r>
            <a:r>
              <a:rPr lang="en-US" sz="2600" dirty="0" smtClean="0">
                <a:solidFill>
                  <a:schemeClr val="bg1"/>
                </a:solidFill>
              </a:rPr>
              <a:t>challenges, and I give You my strengths and weaknesses.</a:t>
            </a:r>
          </a:p>
          <a:p>
            <a:endParaRPr lang="en-US" sz="2600" dirty="0">
              <a:solidFill>
                <a:schemeClr val="bg1"/>
              </a:solidFill>
            </a:endParaRPr>
          </a:p>
          <a:p>
            <a:r>
              <a:rPr lang="en-US" sz="2600" dirty="0" smtClean="0">
                <a:solidFill>
                  <a:schemeClr val="bg1"/>
                </a:solidFill>
              </a:rPr>
              <a:t>Lord You </a:t>
            </a:r>
            <a:r>
              <a:rPr lang="en-US" sz="2600" dirty="0">
                <a:solidFill>
                  <a:schemeClr val="bg1"/>
                </a:solidFill>
              </a:rPr>
              <a:t>have been </a:t>
            </a:r>
            <a:r>
              <a:rPr lang="en-US" sz="2600" dirty="0" smtClean="0">
                <a:solidFill>
                  <a:schemeClr val="bg1"/>
                </a:solidFill>
              </a:rPr>
              <a:t>faithful to me the </a:t>
            </a:r>
            <a:r>
              <a:rPr lang="en-US" sz="2600" dirty="0">
                <a:solidFill>
                  <a:schemeClr val="bg1"/>
                </a:solidFill>
              </a:rPr>
              <a:t>whole </a:t>
            </a:r>
            <a:r>
              <a:rPr lang="en-US" sz="2600" dirty="0" smtClean="0">
                <a:solidFill>
                  <a:schemeClr val="bg1"/>
                </a:solidFill>
              </a:rPr>
              <a:t>time. Help me to grow in the areas that I am weak and struggling. I realize this is a process but I also acknowledge that </a:t>
            </a:r>
            <a:r>
              <a:rPr lang="en-US" sz="2600" dirty="0">
                <a:solidFill>
                  <a:schemeClr val="bg1"/>
                </a:solidFill>
              </a:rPr>
              <a:t>it is </a:t>
            </a:r>
            <a:r>
              <a:rPr lang="en-US" sz="2600" dirty="0" smtClean="0">
                <a:solidFill>
                  <a:schemeClr val="bg1"/>
                </a:solidFill>
              </a:rPr>
              <a:t>more about being ROOTED IN YOU and Your effectual </a:t>
            </a:r>
            <a:r>
              <a:rPr lang="en-US" sz="2600" dirty="0">
                <a:solidFill>
                  <a:schemeClr val="bg1"/>
                </a:solidFill>
              </a:rPr>
              <a:t>grace </a:t>
            </a:r>
            <a:r>
              <a:rPr lang="en-US" sz="2600" dirty="0" smtClean="0">
                <a:solidFill>
                  <a:schemeClr val="bg1"/>
                </a:solidFill>
              </a:rPr>
              <a:t>than my ability to be a strong runner. Thank You for giving me the desire to want </a:t>
            </a:r>
            <a:r>
              <a:rPr lang="en-US" sz="2600" dirty="0">
                <a:solidFill>
                  <a:schemeClr val="bg1"/>
                </a:solidFill>
              </a:rPr>
              <a:t>to run this race </a:t>
            </a:r>
            <a:r>
              <a:rPr lang="en-US" sz="2600" dirty="0" smtClean="0">
                <a:solidFill>
                  <a:schemeClr val="bg1"/>
                </a:solidFill>
              </a:rPr>
              <a:t>well. </a:t>
            </a:r>
            <a:r>
              <a:rPr lang="en-US" sz="2600" dirty="0">
                <a:solidFill>
                  <a:schemeClr val="bg1"/>
                </a:solidFill>
              </a:rPr>
              <a:t>I want to be pleasing in </a:t>
            </a:r>
            <a:r>
              <a:rPr lang="en-US" sz="2600" dirty="0" smtClean="0">
                <a:solidFill>
                  <a:schemeClr val="bg1"/>
                </a:solidFill>
              </a:rPr>
              <a:t>Your sight. Thank You for adopting me into Your family. Help me to leverage this amazing relationship to live out my calling and </a:t>
            </a:r>
            <a:r>
              <a:rPr lang="en-US" sz="2600" dirty="0">
                <a:solidFill>
                  <a:schemeClr val="bg1"/>
                </a:solidFill>
              </a:rPr>
              <a:t>bear fruit </a:t>
            </a:r>
            <a:r>
              <a:rPr lang="en-US" sz="2600" dirty="0" smtClean="0">
                <a:solidFill>
                  <a:schemeClr val="bg1"/>
                </a:solidFill>
              </a:rPr>
              <a:t>for Your glory! Amen!</a:t>
            </a:r>
            <a:endParaRPr lang="en-US" sz="2600" dirty="0">
              <a:solidFill>
                <a:schemeClr val="bg1"/>
              </a:solidFill>
            </a:endParaRPr>
          </a:p>
        </p:txBody>
      </p:sp>
      <p:sp>
        <p:nvSpPr>
          <p:cNvPr id="8" name="Rectangle 7"/>
          <p:cNvSpPr/>
          <p:nvPr/>
        </p:nvSpPr>
        <p:spPr>
          <a:xfrm>
            <a:off x="-63798" y="171897"/>
            <a:ext cx="10058400" cy="584775"/>
          </a:xfrm>
          <a:prstGeom prst="rect">
            <a:avLst/>
          </a:prstGeom>
        </p:spPr>
        <p:txBody>
          <a:bodyPr wrap="square">
            <a:spAutoFit/>
          </a:bodyPr>
          <a:lstStyle/>
          <a:p>
            <a:pPr algn="ctr"/>
            <a:r>
              <a:rPr lang="en-US" sz="3200" dirty="0" smtClean="0">
                <a:solidFill>
                  <a:srgbClr val="FFFF00"/>
                </a:solidFill>
              </a:rPr>
              <a:t>Prayer Of Response </a:t>
            </a:r>
          </a:p>
        </p:txBody>
      </p:sp>
    </p:spTree>
    <p:extLst>
      <p:ext uri="{BB962C8B-B14F-4D97-AF65-F5344CB8AC3E}">
        <p14:creationId xmlns:p14="http://schemas.microsoft.com/office/powerpoint/2010/main" val="121857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801" y="48168"/>
            <a:ext cx="9832063" cy="1200329"/>
          </a:xfrm>
          <a:prstGeom prst="rect">
            <a:avLst/>
          </a:prstGeom>
        </p:spPr>
        <p:txBody>
          <a:bodyPr wrap="square">
            <a:spAutoFit/>
          </a:bodyPr>
          <a:lstStyle/>
          <a:p>
            <a:pPr algn="ctr"/>
            <a:r>
              <a:rPr lang="en-US" sz="3600" b="1" dirty="0" smtClean="0">
                <a:solidFill>
                  <a:srgbClr val="FFFF00"/>
                </a:solidFill>
              </a:rPr>
              <a:t>The Mercy Of God In Spawning</a:t>
            </a:r>
          </a:p>
          <a:p>
            <a:pPr algn="ctr"/>
            <a:r>
              <a:rPr lang="en-US" sz="3600" b="1" dirty="0" smtClean="0">
                <a:solidFill>
                  <a:srgbClr val="FFFF00"/>
                </a:solidFill>
              </a:rPr>
              <a:t>Desperate Prayer </a:t>
            </a:r>
            <a:endParaRPr lang="en-US" sz="4000" dirty="0">
              <a:solidFill>
                <a:schemeClr val="bg1"/>
              </a:solidFill>
            </a:endParaRPr>
          </a:p>
        </p:txBody>
      </p:sp>
      <p:sp>
        <p:nvSpPr>
          <p:cNvPr id="2" name="TextBox 1"/>
          <p:cNvSpPr txBox="1"/>
          <p:nvPr/>
        </p:nvSpPr>
        <p:spPr>
          <a:xfrm>
            <a:off x="4736635" y="2597970"/>
            <a:ext cx="4986670" cy="1200329"/>
          </a:xfrm>
          <a:prstGeom prst="rect">
            <a:avLst/>
          </a:prstGeom>
          <a:noFill/>
        </p:spPr>
        <p:txBody>
          <a:bodyPr wrap="square" rtlCol="0">
            <a:spAutoFit/>
          </a:bodyPr>
          <a:lstStyle/>
          <a:p>
            <a:pPr algn="r"/>
            <a:r>
              <a:rPr lang="en-US" sz="2400" dirty="0" smtClean="0">
                <a:solidFill>
                  <a:schemeClr val="bg1"/>
                </a:solidFill>
              </a:rPr>
              <a:t>July 26</a:t>
            </a:r>
            <a:r>
              <a:rPr lang="en-US" sz="2400" baseline="30000" dirty="0" smtClean="0">
                <a:solidFill>
                  <a:schemeClr val="bg1"/>
                </a:solidFill>
              </a:rPr>
              <a:t>th</a:t>
            </a:r>
            <a:r>
              <a:rPr lang="en-US" sz="2400" dirty="0" smtClean="0">
                <a:solidFill>
                  <a:schemeClr val="bg1"/>
                </a:solidFill>
              </a:rPr>
              <a:t> , 2020 – Through February 16, 2025</a:t>
            </a:r>
          </a:p>
          <a:p>
            <a:pPr algn="r"/>
            <a:r>
              <a:rPr lang="en-US" sz="2400" dirty="0" smtClean="0">
                <a:solidFill>
                  <a:schemeClr val="bg1"/>
                </a:solidFill>
              </a:rPr>
              <a:t>1666 Days of Continuous Prayer </a:t>
            </a:r>
          </a:p>
        </p:txBody>
      </p:sp>
      <p:pic>
        <p:nvPicPr>
          <p:cNvPr id="2052" name="Picture 4" descr="C:\Users\donne\AppData\Local\Microsoft\Windows\INetCache\Content.Outlook\PW5W8WCS\20250215_191445_resized.jpg"/>
          <p:cNvPicPr>
            <a:picLocks noChangeAspect="1" noChangeArrowheads="1"/>
          </p:cNvPicPr>
          <p:nvPr/>
        </p:nvPicPr>
        <p:blipFill rotWithShape="1">
          <a:blip r:embed="rId2">
            <a:extLst>
              <a:ext uri="{28A0092B-C50C-407E-A947-70E740481C1C}">
                <a14:useLocalDpi xmlns:a14="http://schemas.microsoft.com/office/drawing/2010/main" val="0"/>
              </a:ext>
            </a:extLst>
          </a:blip>
          <a:srcRect l="8871" t="27186" r="8684" b="42399"/>
          <a:stretch/>
        </p:blipFill>
        <p:spPr bwMode="auto">
          <a:xfrm rot="19422742">
            <a:off x="-204096" y="2695939"/>
            <a:ext cx="6332527" cy="1752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2721" y="986602"/>
            <a:ext cx="2426646" cy="2246769"/>
          </a:xfrm>
          <a:prstGeom prst="rect">
            <a:avLst/>
          </a:prstGeom>
          <a:noFill/>
        </p:spPr>
        <p:txBody>
          <a:bodyPr wrap="square" rtlCol="0">
            <a:spAutoFit/>
          </a:bodyPr>
          <a:lstStyle/>
          <a:p>
            <a:r>
              <a:rPr lang="en-US" sz="2800" b="1" dirty="0" smtClean="0">
                <a:solidFill>
                  <a:schemeClr val="bg1"/>
                </a:solidFill>
              </a:rPr>
              <a:t>16 Years Ago</a:t>
            </a:r>
          </a:p>
          <a:p>
            <a:r>
              <a:rPr lang="en-US" sz="2800" b="1" dirty="0" smtClean="0">
                <a:solidFill>
                  <a:schemeClr val="bg1"/>
                </a:solidFill>
              </a:rPr>
              <a:t>Today – Was Monday, February 16, 2009 </a:t>
            </a:r>
          </a:p>
        </p:txBody>
      </p:sp>
      <p:pic>
        <p:nvPicPr>
          <p:cNvPr id="7" name="Picture 6"/>
          <p:cNvPicPr/>
          <p:nvPr/>
        </p:nvPicPr>
        <p:blipFill rotWithShape="1">
          <a:blip r:embed="rId3"/>
          <a:srcRect t="2232" r="1336" b="2787"/>
          <a:stretch/>
        </p:blipFill>
        <p:spPr bwMode="auto">
          <a:xfrm>
            <a:off x="4341629" y="3841980"/>
            <a:ext cx="5397795" cy="2473738"/>
          </a:xfrm>
          <a:prstGeom prst="rect">
            <a:avLst/>
          </a:prstGeom>
          <a:ln>
            <a:noFill/>
          </a:ln>
          <a:extLst>
            <a:ext uri="{53640926-AAD7-44D8-BBD7-CCE9431645EC}">
              <a14:shadowObscured xmlns:a14="http://schemas.microsoft.com/office/drawing/2010/main"/>
            </a:ext>
          </a:extLst>
        </p:spPr>
      </p:pic>
      <p:pic>
        <p:nvPicPr>
          <p:cNvPr id="1026" name="Picture 2" descr="Grace Chapel Food Pantry funds truck repair, food increase with Lancaster  Cares grant - One United Lancaster"/>
          <p:cNvPicPr>
            <a:picLocks noChangeAspect="1" noChangeArrowheads="1"/>
          </p:cNvPicPr>
          <p:nvPr/>
        </p:nvPicPr>
        <p:blipFill rotWithShape="1">
          <a:blip r:embed="rId4">
            <a:extLst>
              <a:ext uri="{28A0092B-C50C-407E-A947-70E740481C1C}">
                <a14:useLocalDpi xmlns:a14="http://schemas.microsoft.com/office/drawing/2010/main" val="0"/>
              </a:ext>
            </a:extLst>
          </a:blip>
          <a:srcRect l="14883" t="16152" r="16651" b="31383"/>
          <a:stretch/>
        </p:blipFill>
        <p:spPr bwMode="auto">
          <a:xfrm>
            <a:off x="2228520" y="4961890"/>
            <a:ext cx="1748057" cy="178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05" t="26512" r="18722" b="21086"/>
          <a:stretch/>
        </p:blipFill>
        <p:spPr bwMode="auto">
          <a:xfrm>
            <a:off x="685800" y="2952307"/>
            <a:ext cx="7836195" cy="359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Robby Dawkins (@robbydawkins) • Instagram photos and vide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409" y="42641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7707" y="426410"/>
            <a:ext cx="85344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Power of God Working</a:t>
            </a:r>
          </a:p>
          <a:p>
            <a:pPr algn="ctr"/>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All The Challenges </a:t>
            </a:r>
            <a:endPar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8" name="TextBox 7"/>
          <p:cNvSpPr txBox="1"/>
          <p:nvPr/>
        </p:nvSpPr>
        <p:spPr>
          <a:xfrm>
            <a:off x="4497572" y="2569535"/>
            <a:ext cx="5310962" cy="382772"/>
          </a:xfrm>
          <a:prstGeom prst="rect">
            <a:avLst/>
          </a:prstGeom>
          <a:noFill/>
        </p:spPr>
        <p:txBody>
          <a:bodyPr wrap="square" rtlCol="0">
            <a:spAutoFit/>
          </a:bodyPr>
          <a:lstStyle/>
          <a:p>
            <a:r>
              <a:rPr lang="en-US" dirty="0" smtClean="0">
                <a:solidFill>
                  <a:schemeClr val="bg1"/>
                </a:solidFill>
              </a:rPr>
              <a:t>Robby Dawkins 2021 in Afghanistan  </a:t>
            </a:r>
          </a:p>
        </p:txBody>
      </p:sp>
    </p:spTree>
    <p:extLst>
      <p:ext uri="{BB962C8B-B14F-4D97-AF65-F5344CB8AC3E}">
        <p14:creationId xmlns:p14="http://schemas.microsoft.com/office/powerpoint/2010/main" val="138350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elation's Churches, Hierapolis - New Testament Church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842" y="2101171"/>
            <a:ext cx="5973725" cy="44605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1131" y="403485"/>
            <a:ext cx="4199861"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THE BOOK OF COLOSSIANS </a:t>
            </a:r>
          </a:p>
        </p:txBody>
      </p:sp>
      <p:pic>
        <p:nvPicPr>
          <p:cNvPr id="2052" name="Picture 4" descr="Chart: Preaching Through Colossians | Preaching Today"/>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87843" y="1980776"/>
            <a:ext cx="9753600" cy="4580952"/>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4651" y="457200"/>
            <a:ext cx="4657061" cy="1384995"/>
          </a:xfrm>
          <a:prstGeom prst="rect">
            <a:avLst/>
          </a:prstGeom>
          <a:noFill/>
        </p:spPr>
        <p:txBody>
          <a:bodyPr wrap="square" rtlCol="0">
            <a:spAutoFit/>
          </a:bodyPr>
          <a:lstStyle/>
          <a:p>
            <a:r>
              <a:rPr lang="en-US" sz="2800" dirty="0" smtClean="0">
                <a:solidFill>
                  <a:schemeClr val="bg1"/>
                </a:solidFill>
              </a:rPr>
              <a:t>Written By Paul -  Either in prison in Rome or Caesarea  –  around 57 AD</a:t>
            </a:r>
          </a:p>
        </p:txBody>
      </p:sp>
    </p:spTree>
    <p:extLst>
      <p:ext uri="{BB962C8B-B14F-4D97-AF65-F5344CB8AC3E}">
        <p14:creationId xmlns:p14="http://schemas.microsoft.com/office/powerpoint/2010/main" val="329174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10058400" cy="646331"/>
          </a:xfrm>
          <a:prstGeom prst="rect">
            <a:avLst/>
          </a:prstGeom>
        </p:spPr>
        <p:txBody>
          <a:bodyPr wrap="square">
            <a:spAutoFit/>
          </a:bodyPr>
          <a:lstStyle/>
          <a:p>
            <a:pPr algn="ctr"/>
            <a:r>
              <a:rPr lang="en-US" sz="3600" dirty="0" smtClean="0">
                <a:solidFill>
                  <a:srgbClr val="FFFF00"/>
                </a:solidFill>
              </a:rPr>
              <a:t>Chapter Two Verses 1 to 3</a:t>
            </a:r>
            <a:endParaRPr lang="en-US" sz="3600" dirty="0">
              <a:solidFill>
                <a:srgbClr val="FFFF00"/>
              </a:solidFill>
            </a:endParaRPr>
          </a:p>
        </p:txBody>
      </p:sp>
      <p:sp>
        <p:nvSpPr>
          <p:cNvPr id="2" name="Rectangle 1"/>
          <p:cNvSpPr/>
          <p:nvPr/>
        </p:nvSpPr>
        <p:spPr>
          <a:xfrm>
            <a:off x="260497" y="1094349"/>
            <a:ext cx="9537405" cy="4031873"/>
          </a:xfrm>
          <a:prstGeom prst="rect">
            <a:avLst/>
          </a:prstGeom>
        </p:spPr>
        <p:txBody>
          <a:bodyPr wrap="square">
            <a:spAutoFit/>
          </a:bodyPr>
          <a:lstStyle/>
          <a:p>
            <a:r>
              <a:rPr lang="en-US" sz="3200" dirty="0">
                <a:solidFill>
                  <a:schemeClr val="bg1"/>
                </a:solidFill>
              </a:rPr>
              <a:t>I want you to know how much I am struggling for you and for those at Laodicea, and for all who have not met me personally. 2  My purpose is that they may be encouraged in heart and united in love, so that they may have the full riches of complete understanding, in order that they may know the mystery of God</a:t>
            </a:r>
            <a:r>
              <a:rPr lang="en-US" sz="3200" dirty="0">
                <a:solidFill>
                  <a:srgbClr val="FFFF00"/>
                </a:solidFill>
              </a:rPr>
              <a:t>, namely, Christ, 3  in whom are hidden all the treasures of wisdom and knowledge</a:t>
            </a:r>
            <a:r>
              <a:rPr lang="en-US" sz="3200" dirty="0">
                <a:solidFill>
                  <a:schemeClr val="bg1"/>
                </a:solidFill>
              </a:rPr>
              <a:t>. </a:t>
            </a:r>
          </a:p>
        </p:txBody>
      </p:sp>
    </p:spTree>
    <p:extLst>
      <p:ext uri="{BB962C8B-B14F-4D97-AF65-F5344CB8AC3E}">
        <p14:creationId xmlns:p14="http://schemas.microsoft.com/office/powerpoint/2010/main" val="3448079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405" y="1520456"/>
            <a:ext cx="8984511" cy="4832092"/>
          </a:xfrm>
          <a:prstGeom prst="rect">
            <a:avLst/>
          </a:prstGeom>
          <a:noFill/>
        </p:spPr>
        <p:txBody>
          <a:bodyPr wrap="square" rtlCol="0">
            <a:spAutoFit/>
          </a:bodyPr>
          <a:lstStyle/>
          <a:p>
            <a:r>
              <a:rPr lang="en-US" sz="2800" dirty="0" smtClean="0">
                <a:solidFill>
                  <a:schemeClr val="bg1"/>
                </a:solidFill>
              </a:rPr>
              <a:t>THE RICHES OF UNDERSTANDING IN CHRIST:</a:t>
            </a:r>
          </a:p>
          <a:p>
            <a:endParaRPr lang="en-US" sz="2800" dirty="0">
              <a:solidFill>
                <a:schemeClr val="bg1"/>
              </a:solidFill>
            </a:endParaRPr>
          </a:p>
          <a:p>
            <a:pPr marL="342900" indent="-342900">
              <a:buAutoNum type="arabicPeriod"/>
            </a:pPr>
            <a:r>
              <a:rPr lang="en-US" sz="2800" dirty="0" smtClean="0">
                <a:solidFill>
                  <a:schemeClr val="bg1"/>
                </a:solidFill>
              </a:rPr>
              <a:t>Jesus holds your future</a:t>
            </a:r>
          </a:p>
          <a:p>
            <a:pPr marL="342900" indent="-342900">
              <a:buAutoNum type="arabicPeriod"/>
            </a:pPr>
            <a:r>
              <a:rPr lang="en-US" sz="2800" dirty="0" smtClean="0">
                <a:solidFill>
                  <a:schemeClr val="bg1"/>
                </a:solidFill>
              </a:rPr>
              <a:t>Jesus has the answers for your problems</a:t>
            </a:r>
          </a:p>
          <a:p>
            <a:pPr marL="342900" indent="-342900">
              <a:buAutoNum type="arabicPeriod"/>
            </a:pPr>
            <a:r>
              <a:rPr lang="en-US" sz="2800" dirty="0" smtClean="0">
                <a:solidFill>
                  <a:schemeClr val="bg1"/>
                </a:solidFill>
              </a:rPr>
              <a:t>Jesus knows your battles and temptations and has solutions</a:t>
            </a:r>
          </a:p>
          <a:p>
            <a:pPr marL="342900" indent="-342900">
              <a:buAutoNum type="arabicPeriod"/>
            </a:pPr>
            <a:r>
              <a:rPr lang="en-US" sz="2800" dirty="0" smtClean="0">
                <a:solidFill>
                  <a:schemeClr val="bg1"/>
                </a:solidFill>
              </a:rPr>
              <a:t>Jesus becomes this overwhelmingly captivating TREASURE of beauty and motivation and TRUE MEANING AND FRIENDSHIP.</a:t>
            </a:r>
          </a:p>
          <a:p>
            <a:pPr marL="342900" indent="-342900">
              <a:buAutoNum type="arabicPeriod"/>
            </a:pPr>
            <a:r>
              <a:rPr lang="en-US" sz="2800" dirty="0" smtClean="0">
                <a:solidFill>
                  <a:schemeClr val="bg1"/>
                </a:solidFill>
              </a:rPr>
              <a:t>Jesus is the KNOWN CAUSE AND FACTOR – and puts us at peace with all the UNKNOWN.   </a:t>
            </a:r>
          </a:p>
        </p:txBody>
      </p:sp>
      <p:sp>
        <p:nvSpPr>
          <p:cNvPr id="3" name="Rectangle 2"/>
          <p:cNvSpPr/>
          <p:nvPr/>
        </p:nvSpPr>
        <p:spPr>
          <a:xfrm>
            <a:off x="802758" y="86175"/>
            <a:ext cx="8575158" cy="1200329"/>
          </a:xfrm>
          <a:prstGeom prst="rect">
            <a:avLst/>
          </a:prstGeom>
        </p:spPr>
        <p:txBody>
          <a:bodyPr wrap="square">
            <a:spAutoFit/>
          </a:bodyPr>
          <a:lstStyle/>
          <a:p>
            <a:pPr algn="ctr"/>
            <a:r>
              <a:rPr lang="en-US" sz="3600" dirty="0" smtClean="0">
                <a:solidFill>
                  <a:srgbClr val="FFFF00"/>
                </a:solidFill>
              </a:rPr>
              <a:t>Are Hidden All The Treasures </a:t>
            </a:r>
          </a:p>
          <a:p>
            <a:pPr algn="ctr"/>
            <a:r>
              <a:rPr lang="en-US" sz="3600" dirty="0" smtClean="0">
                <a:solidFill>
                  <a:srgbClr val="FFFF00"/>
                </a:solidFill>
              </a:rPr>
              <a:t>Of Wisdom And Knowledge</a:t>
            </a:r>
            <a:endParaRPr lang="en-US" sz="3600" dirty="0">
              <a:solidFill>
                <a:srgbClr val="FFFF00"/>
              </a:solidFill>
            </a:endParaRPr>
          </a:p>
        </p:txBody>
      </p:sp>
    </p:spTree>
    <p:extLst>
      <p:ext uri="{BB962C8B-B14F-4D97-AF65-F5344CB8AC3E}">
        <p14:creationId xmlns:p14="http://schemas.microsoft.com/office/powerpoint/2010/main" val="162014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75" y="166576"/>
            <a:ext cx="9158772" cy="1384995"/>
          </a:xfrm>
          <a:prstGeom prst="rect">
            <a:avLst/>
          </a:prstGeom>
          <a:noFill/>
        </p:spPr>
        <p:txBody>
          <a:bodyPr wrap="square" rtlCol="0">
            <a:spAutoFit/>
          </a:bodyPr>
          <a:lstStyle/>
          <a:p>
            <a:pPr algn="ctr"/>
            <a:r>
              <a:rPr lang="en-US" sz="2800" dirty="0">
                <a:solidFill>
                  <a:srgbClr val="FFFF00"/>
                </a:solidFill>
              </a:rPr>
              <a:t>TIMES OF REVIVAL AND HIGH SPIRITUAL ACTIVITY – DON’T ALWAYS MEAN LEADERS </a:t>
            </a:r>
            <a:endParaRPr lang="en-US" sz="2800" dirty="0" smtClean="0">
              <a:solidFill>
                <a:srgbClr val="FFFF00"/>
              </a:solidFill>
            </a:endParaRPr>
          </a:p>
          <a:p>
            <a:pPr algn="ctr"/>
            <a:r>
              <a:rPr lang="en-US" sz="2800" dirty="0" smtClean="0">
                <a:solidFill>
                  <a:srgbClr val="FFFF00"/>
                </a:solidFill>
              </a:rPr>
              <a:t>STAY </a:t>
            </a:r>
            <a:r>
              <a:rPr lang="en-US" sz="2800" dirty="0">
                <a:solidFill>
                  <a:srgbClr val="FFFF00"/>
                </a:solidFill>
              </a:rPr>
              <a:t>TRUE TO THE WORD OF GOD</a:t>
            </a:r>
          </a:p>
        </p:txBody>
      </p:sp>
      <p:sp>
        <p:nvSpPr>
          <p:cNvPr id="3" name="Rectangle 2"/>
          <p:cNvSpPr/>
          <p:nvPr/>
        </p:nvSpPr>
        <p:spPr>
          <a:xfrm>
            <a:off x="170121" y="1720840"/>
            <a:ext cx="9654363" cy="3908762"/>
          </a:xfrm>
          <a:prstGeom prst="rect">
            <a:avLst/>
          </a:prstGeom>
        </p:spPr>
        <p:txBody>
          <a:bodyPr wrap="square">
            <a:spAutoFit/>
          </a:bodyPr>
          <a:lstStyle/>
          <a:p>
            <a:r>
              <a:rPr lang="en-US" sz="2400" dirty="0" smtClean="0">
                <a:solidFill>
                  <a:srgbClr val="FFFF00"/>
                </a:solidFill>
              </a:rPr>
              <a:t>LEADERS CAN RISE UP IN A GOOD WORK WITH AN AGENDA </a:t>
            </a:r>
            <a:endParaRPr lang="en-US" sz="2400" dirty="0">
              <a:solidFill>
                <a:srgbClr val="FFFF00"/>
              </a:solidFill>
            </a:endParaRPr>
          </a:p>
          <a:p>
            <a:r>
              <a:rPr lang="en-US" sz="2800" dirty="0">
                <a:solidFill>
                  <a:schemeClr val="bg1"/>
                </a:solidFill>
              </a:rPr>
              <a:t>4  I tell you this so that no one may deceive (mislead – beguile) you by fine-sounding arguments. (enticing words) 5  For though I am absent from you in body, I am present with you in spirit and delight to see how orderly you are and how firm your faith in Christ is. 6  So then, just as you received Christ Jesus as Lord, continue to live in </a:t>
            </a:r>
            <a:r>
              <a:rPr lang="en-US" sz="2800" dirty="0" smtClean="0">
                <a:solidFill>
                  <a:schemeClr val="bg1"/>
                </a:solidFill>
              </a:rPr>
              <a:t>Him</a:t>
            </a:r>
            <a:r>
              <a:rPr lang="en-US" sz="2800" dirty="0">
                <a:solidFill>
                  <a:schemeClr val="bg1"/>
                </a:solidFill>
              </a:rPr>
              <a:t>, 7  rooted and built up in </a:t>
            </a:r>
            <a:r>
              <a:rPr lang="en-US" sz="2800" dirty="0" smtClean="0">
                <a:solidFill>
                  <a:schemeClr val="bg1"/>
                </a:solidFill>
              </a:rPr>
              <a:t>Him</a:t>
            </a:r>
            <a:r>
              <a:rPr lang="en-US" sz="2800" dirty="0">
                <a:solidFill>
                  <a:schemeClr val="bg1"/>
                </a:solidFill>
              </a:rPr>
              <a:t>, strengthened in the faith as you were taught, and overflowing with thankfulness</a:t>
            </a:r>
            <a:r>
              <a:rPr lang="en-US" sz="2800" dirty="0" smtClean="0">
                <a:solidFill>
                  <a:schemeClr val="bg1"/>
                </a:solidFill>
              </a:rPr>
              <a:t>.</a:t>
            </a:r>
            <a:r>
              <a:rPr lang="en-US" sz="2800" dirty="0">
                <a:solidFill>
                  <a:schemeClr val="bg1"/>
                </a:solidFill>
              </a:rPr>
              <a:t> </a:t>
            </a:r>
          </a:p>
        </p:txBody>
      </p:sp>
    </p:spTree>
    <p:extLst>
      <p:ext uri="{BB962C8B-B14F-4D97-AF65-F5344CB8AC3E}">
        <p14:creationId xmlns:p14="http://schemas.microsoft.com/office/powerpoint/2010/main" val="209125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2" y="117134"/>
            <a:ext cx="9832063" cy="1200329"/>
          </a:xfrm>
          <a:prstGeom prst="rect">
            <a:avLst/>
          </a:prstGeom>
        </p:spPr>
        <p:txBody>
          <a:bodyPr wrap="square">
            <a:spAutoFit/>
          </a:bodyPr>
          <a:lstStyle/>
          <a:p>
            <a:pPr algn="ctr"/>
            <a:r>
              <a:rPr lang="en-US" sz="2400" b="1" dirty="0" smtClean="0">
                <a:solidFill>
                  <a:srgbClr val="FFFF00"/>
                </a:solidFill>
              </a:rPr>
              <a:t>BEING ROOTED IN CHRIST</a:t>
            </a:r>
          </a:p>
          <a:p>
            <a:pPr algn="ctr"/>
            <a:r>
              <a:rPr lang="en-US" sz="2400" b="1" dirty="0" smtClean="0">
                <a:solidFill>
                  <a:srgbClr val="FFFF00"/>
                </a:solidFill>
              </a:rPr>
              <a:t>IS NOT ALLOWING AN EMPHASIS OR TEACHING </a:t>
            </a:r>
          </a:p>
          <a:p>
            <a:pPr algn="ctr"/>
            <a:r>
              <a:rPr lang="en-US" sz="2400" b="1" dirty="0" smtClean="0">
                <a:solidFill>
                  <a:srgbClr val="FFFF00"/>
                </a:solidFill>
              </a:rPr>
              <a:t>ABOUT GOD – TO TAKE THE PLACE OF GOD</a:t>
            </a:r>
            <a:endParaRPr lang="en-US" sz="2800" dirty="0">
              <a:solidFill>
                <a:schemeClr val="bg1"/>
              </a:solidFill>
            </a:endParaRPr>
          </a:p>
        </p:txBody>
      </p:sp>
      <p:sp>
        <p:nvSpPr>
          <p:cNvPr id="3" name="TextBox 2"/>
          <p:cNvSpPr txBox="1"/>
          <p:nvPr/>
        </p:nvSpPr>
        <p:spPr>
          <a:xfrm>
            <a:off x="712380" y="1414129"/>
            <a:ext cx="8569842" cy="830997"/>
          </a:xfrm>
          <a:prstGeom prst="rect">
            <a:avLst/>
          </a:prstGeom>
          <a:noFill/>
        </p:spPr>
        <p:txBody>
          <a:bodyPr wrap="square" rtlCol="0">
            <a:spAutoFit/>
          </a:bodyPr>
          <a:lstStyle/>
          <a:p>
            <a:r>
              <a:rPr lang="en-US" sz="2400" dirty="0" smtClean="0">
                <a:solidFill>
                  <a:schemeClr val="bg1"/>
                </a:solidFill>
              </a:rPr>
              <a:t>GOOD TEACHING IS ALWAYS GOING TO BRING YOU CLOSER TO CHRIST – HE IS GOING TO BE THE CENTER </a:t>
            </a:r>
          </a:p>
        </p:txBody>
      </p:sp>
      <p:sp>
        <p:nvSpPr>
          <p:cNvPr id="4" name="Rectangle 3"/>
          <p:cNvSpPr/>
          <p:nvPr/>
        </p:nvSpPr>
        <p:spPr>
          <a:xfrm>
            <a:off x="451883" y="3574328"/>
            <a:ext cx="9090837" cy="954107"/>
          </a:xfrm>
          <a:prstGeom prst="rect">
            <a:avLst/>
          </a:prstGeom>
        </p:spPr>
        <p:txBody>
          <a:bodyPr wrap="square">
            <a:spAutoFit/>
          </a:bodyPr>
          <a:lstStyle/>
          <a:p>
            <a:r>
              <a:rPr lang="en-US" sz="2800" dirty="0" smtClean="0">
                <a:solidFill>
                  <a:schemeClr val="bg1"/>
                </a:solidFill>
              </a:rPr>
              <a:t>7. Continue </a:t>
            </a:r>
            <a:r>
              <a:rPr lang="en-US" sz="2800" dirty="0">
                <a:solidFill>
                  <a:schemeClr val="bg1"/>
                </a:solidFill>
              </a:rPr>
              <a:t>to live in Him, </a:t>
            </a:r>
            <a:r>
              <a:rPr lang="en-US" sz="2800" dirty="0" smtClean="0">
                <a:solidFill>
                  <a:schemeClr val="bg1"/>
                </a:solidFill>
              </a:rPr>
              <a:t>rooted (stable) and </a:t>
            </a:r>
            <a:r>
              <a:rPr lang="en-US" sz="2800" dirty="0">
                <a:solidFill>
                  <a:schemeClr val="bg1"/>
                </a:solidFill>
              </a:rPr>
              <a:t>built up in Him, strengthened in the faith as you were taught,</a:t>
            </a:r>
          </a:p>
        </p:txBody>
      </p:sp>
      <p:sp>
        <p:nvSpPr>
          <p:cNvPr id="5" name="Rectangle 4"/>
          <p:cNvSpPr/>
          <p:nvPr/>
        </p:nvSpPr>
        <p:spPr>
          <a:xfrm>
            <a:off x="414669" y="2457733"/>
            <a:ext cx="9090837" cy="1200329"/>
          </a:xfrm>
          <a:prstGeom prst="rect">
            <a:avLst/>
          </a:prstGeom>
        </p:spPr>
        <p:txBody>
          <a:bodyPr wrap="square">
            <a:spAutoFit/>
          </a:bodyPr>
          <a:lstStyle/>
          <a:p>
            <a:r>
              <a:rPr lang="en-US" sz="2400" dirty="0">
                <a:solidFill>
                  <a:srgbClr val="FFFF00"/>
                </a:solidFill>
              </a:rPr>
              <a:t> For I resolved to know nothing while I was with you except Jesus Christ and </a:t>
            </a:r>
            <a:r>
              <a:rPr lang="en-US" sz="2400" dirty="0" smtClean="0">
                <a:solidFill>
                  <a:srgbClr val="FFFF00"/>
                </a:solidFill>
              </a:rPr>
              <a:t>Him </a:t>
            </a:r>
            <a:r>
              <a:rPr lang="en-US" sz="2400" dirty="0">
                <a:solidFill>
                  <a:srgbClr val="FFFF00"/>
                </a:solidFill>
              </a:rPr>
              <a:t>crucified. </a:t>
            </a:r>
            <a:r>
              <a:rPr lang="en-US" sz="2400" b="1" dirty="0">
                <a:solidFill>
                  <a:srgbClr val="FFFF00"/>
                </a:solidFill>
              </a:rPr>
              <a:t>1 Corinthians 2:2 (NIV) </a:t>
            </a:r>
            <a:r>
              <a:rPr lang="en-US" sz="2400" dirty="0">
                <a:solidFill>
                  <a:srgbClr val="FFFF00"/>
                </a:solidFill>
              </a:rPr>
              <a:t/>
            </a:r>
            <a:br>
              <a:rPr lang="en-US" sz="2400" dirty="0">
                <a:solidFill>
                  <a:srgbClr val="FFFF00"/>
                </a:solidFill>
              </a:rPr>
            </a:br>
            <a:endParaRPr lang="en-US" sz="2400" dirty="0">
              <a:solidFill>
                <a:srgbClr val="FFFF00"/>
              </a:solidFill>
            </a:endParaRPr>
          </a:p>
        </p:txBody>
      </p:sp>
      <p:sp>
        <p:nvSpPr>
          <p:cNvPr id="6" name="TextBox 5"/>
          <p:cNvSpPr txBox="1"/>
          <p:nvPr/>
        </p:nvSpPr>
        <p:spPr>
          <a:xfrm>
            <a:off x="192753" y="4642098"/>
            <a:ext cx="4859080" cy="461665"/>
          </a:xfrm>
          <a:prstGeom prst="rect">
            <a:avLst/>
          </a:prstGeom>
          <a:noFill/>
        </p:spPr>
        <p:txBody>
          <a:bodyPr wrap="square" rtlCol="0">
            <a:spAutoFit/>
          </a:bodyPr>
          <a:lstStyle/>
          <a:p>
            <a:r>
              <a:rPr lang="en-US" sz="2400" dirty="0" smtClean="0">
                <a:solidFill>
                  <a:schemeClr val="bg1"/>
                </a:solidFill>
              </a:rPr>
              <a:t>Learn about Jewish Festivals</a:t>
            </a:r>
          </a:p>
        </p:txBody>
      </p:sp>
      <p:sp>
        <p:nvSpPr>
          <p:cNvPr id="7" name="TextBox 6"/>
          <p:cNvSpPr txBox="1"/>
          <p:nvPr/>
        </p:nvSpPr>
        <p:spPr>
          <a:xfrm>
            <a:off x="148855" y="5199272"/>
            <a:ext cx="4859080" cy="400110"/>
          </a:xfrm>
          <a:prstGeom prst="rect">
            <a:avLst/>
          </a:prstGeom>
          <a:noFill/>
        </p:spPr>
        <p:txBody>
          <a:bodyPr wrap="square" rtlCol="0">
            <a:spAutoFit/>
          </a:bodyPr>
          <a:lstStyle/>
          <a:p>
            <a:r>
              <a:rPr lang="en-US" sz="2000" dirty="0" smtClean="0">
                <a:solidFill>
                  <a:schemeClr val="bg1"/>
                </a:solidFill>
              </a:rPr>
              <a:t>Learn about the last days theology</a:t>
            </a:r>
          </a:p>
        </p:txBody>
      </p:sp>
      <p:sp>
        <p:nvSpPr>
          <p:cNvPr id="8" name="TextBox 7"/>
          <p:cNvSpPr txBox="1"/>
          <p:nvPr/>
        </p:nvSpPr>
        <p:spPr>
          <a:xfrm>
            <a:off x="0" y="5670372"/>
            <a:ext cx="4859080" cy="461665"/>
          </a:xfrm>
          <a:prstGeom prst="rect">
            <a:avLst/>
          </a:prstGeom>
          <a:noFill/>
        </p:spPr>
        <p:txBody>
          <a:bodyPr wrap="square" rtlCol="0">
            <a:spAutoFit/>
          </a:bodyPr>
          <a:lstStyle/>
          <a:p>
            <a:r>
              <a:rPr lang="en-US" sz="2400" dirty="0" smtClean="0">
                <a:solidFill>
                  <a:schemeClr val="bg1"/>
                </a:solidFill>
              </a:rPr>
              <a:t>Learn about a certain technique</a:t>
            </a:r>
          </a:p>
        </p:txBody>
      </p:sp>
      <p:sp>
        <p:nvSpPr>
          <p:cNvPr id="10" name="Rectangle 9"/>
          <p:cNvSpPr/>
          <p:nvPr/>
        </p:nvSpPr>
        <p:spPr>
          <a:xfrm>
            <a:off x="4476305" y="4700876"/>
            <a:ext cx="5491559" cy="2308324"/>
          </a:xfrm>
          <a:prstGeom prst="rect">
            <a:avLst/>
          </a:prstGeom>
        </p:spPr>
        <p:txBody>
          <a:bodyPr wrap="square">
            <a:spAutoFit/>
          </a:bodyPr>
          <a:lstStyle/>
          <a:p>
            <a:r>
              <a:rPr lang="en-US" sz="2400" dirty="0" smtClean="0">
                <a:solidFill>
                  <a:srgbClr val="FFFF00"/>
                </a:solidFill>
              </a:rPr>
              <a:t>For </a:t>
            </a:r>
            <a:r>
              <a:rPr lang="en-US" sz="2400" dirty="0">
                <a:solidFill>
                  <a:srgbClr val="FFFF00"/>
                </a:solidFill>
              </a:rPr>
              <a:t>in Christ Jesus neither circumcision nor uncircumcision has any value. The only thing that counts is faith </a:t>
            </a:r>
            <a:r>
              <a:rPr lang="en-US" sz="2400" dirty="0" smtClean="0">
                <a:solidFill>
                  <a:srgbClr val="FFFF00"/>
                </a:solidFill>
              </a:rPr>
              <a:t>(IN CHRIST) expressing </a:t>
            </a:r>
            <a:r>
              <a:rPr lang="en-US" sz="2400" dirty="0">
                <a:solidFill>
                  <a:srgbClr val="FFFF00"/>
                </a:solidFill>
              </a:rPr>
              <a:t>itself through love. </a:t>
            </a:r>
            <a:r>
              <a:rPr lang="en-US" sz="2400" b="1" dirty="0">
                <a:solidFill>
                  <a:srgbClr val="FFFF00"/>
                </a:solidFill>
              </a:rPr>
              <a:t>Galatians 5:6 (NIV) </a:t>
            </a:r>
            <a:r>
              <a:rPr lang="en-US" sz="2400" dirty="0">
                <a:solidFill>
                  <a:srgbClr val="FFFF00"/>
                </a:solidFill>
              </a:rPr>
              <a:t/>
            </a:r>
            <a:br>
              <a:rPr lang="en-US" sz="2400" dirty="0">
                <a:solidFill>
                  <a:srgbClr val="FFFF00"/>
                </a:solidFill>
              </a:rPr>
            </a:br>
            <a:endParaRPr lang="en-US" sz="2400" dirty="0">
              <a:solidFill>
                <a:srgbClr val="FFFF00"/>
              </a:solidFill>
            </a:endParaRPr>
          </a:p>
        </p:txBody>
      </p:sp>
    </p:spTree>
    <p:extLst>
      <p:ext uri="{BB962C8B-B14F-4D97-AF65-F5344CB8AC3E}">
        <p14:creationId xmlns:p14="http://schemas.microsoft.com/office/powerpoint/2010/main" val="53859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343" y="773080"/>
            <a:ext cx="9356651" cy="5016758"/>
          </a:xfrm>
          <a:prstGeom prst="rect">
            <a:avLst/>
          </a:prstGeom>
        </p:spPr>
        <p:txBody>
          <a:bodyPr wrap="square">
            <a:spAutoFit/>
          </a:bodyPr>
          <a:lstStyle/>
          <a:p>
            <a:r>
              <a:rPr lang="en-US" sz="3200" dirty="0" smtClean="0">
                <a:solidFill>
                  <a:schemeClr val="bg1"/>
                </a:solidFill>
              </a:rPr>
              <a:t>“I </a:t>
            </a:r>
            <a:r>
              <a:rPr lang="en-US" sz="3200" dirty="0">
                <a:solidFill>
                  <a:schemeClr val="bg1"/>
                </a:solidFill>
              </a:rPr>
              <a:t>want to impress upon you the importance that - it is not healing that I am presenting to you – (it is not deliverance that I am presenting to you) - it is not miracles that I am presenting to you </a:t>
            </a:r>
            <a:r>
              <a:rPr lang="en-US" sz="3200" b="1" dirty="0">
                <a:solidFill>
                  <a:srgbClr val="FFFF00"/>
                </a:solidFill>
              </a:rPr>
              <a:t>it is the Living Lord Jesus Christ</a:t>
            </a:r>
            <a:r>
              <a:rPr lang="en-US" sz="3200" dirty="0">
                <a:solidFill>
                  <a:schemeClr val="bg1"/>
                </a:solidFill>
              </a:rPr>
              <a:t>. It is a glorious fact that the Son of God came down to bring Liberty to set the captives free and oh how it is important that you are filled with the Holy Spirit </a:t>
            </a:r>
            <a:r>
              <a:rPr lang="en-US" sz="3200" dirty="0" smtClean="0">
                <a:solidFill>
                  <a:schemeClr val="bg1"/>
                </a:solidFill>
              </a:rPr>
              <a:t> - it </a:t>
            </a:r>
            <a:r>
              <a:rPr lang="en-US" sz="3200" dirty="0">
                <a:solidFill>
                  <a:schemeClr val="bg1"/>
                </a:solidFill>
              </a:rPr>
              <a:t>was so with the Lord Jesus </a:t>
            </a:r>
            <a:r>
              <a:rPr lang="en-US" sz="3200" dirty="0" smtClean="0">
                <a:solidFill>
                  <a:schemeClr val="bg1"/>
                </a:solidFill>
              </a:rPr>
              <a:t>Christ Himself.” Smith Wigglesworth </a:t>
            </a:r>
            <a:endParaRPr lang="en-US" sz="3200" dirty="0">
              <a:solidFill>
                <a:schemeClr val="bg1"/>
              </a:solidFill>
            </a:endParaRPr>
          </a:p>
        </p:txBody>
      </p:sp>
      <p:sp>
        <p:nvSpPr>
          <p:cNvPr id="3" name="Rectangle 2"/>
          <p:cNvSpPr/>
          <p:nvPr/>
        </p:nvSpPr>
        <p:spPr>
          <a:xfrm>
            <a:off x="0" y="76200"/>
            <a:ext cx="10058400" cy="646331"/>
          </a:xfrm>
          <a:prstGeom prst="rect">
            <a:avLst/>
          </a:prstGeom>
        </p:spPr>
        <p:txBody>
          <a:bodyPr wrap="square">
            <a:spAutoFit/>
          </a:bodyPr>
          <a:lstStyle/>
          <a:p>
            <a:pPr algn="ctr"/>
            <a:r>
              <a:rPr lang="en-US" sz="3600" dirty="0" smtClean="0">
                <a:solidFill>
                  <a:srgbClr val="FFFF00"/>
                </a:solidFill>
              </a:rPr>
              <a:t>The Greatest Teachers Are Christ-Centric </a:t>
            </a:r>
            <a:endParaRPr lang="en-US" sz="3600" dirty="0">
              <a:solidFill>
                <a:srgbClr val="FFFF00"/>
              </a:solidFill>
            </a:endParaRPr>
          </a:p>
        </p:txBody>
      </p:sp>
      <p:pic>
        <p:nvPicPr>
          <p:cNvPr id="2050" name="Picture 2" descr="Smith Wigglesworth's Prophecy – Call the Nation to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510" y="4778397"/>
            <a:ext cx="1894336" cy="202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xmlns=""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66D2D45-3944-4D77-9142-02FD272EF319}">
  <ds:schemaRefs>
    <ds:schemaRef ds:uri="http://schemas.microsoft.com/sharepoint/v3/contenttype/forms"/>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8F013-9E4A-4975-A97B-33FEBC5FEE80}">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elements/1.1/"/>
    <ds:schemaRef ds:uri="230e9df3-be65-4c73-a93b-d1236ebd677e"/>
    <ds:schemaRef ds:uri="16c05727-aa75-4e4a-9b5f-8a80a1165891"/>
    <ds:schemaRef ds:uri="71af3243-3dd4-4a8d-8c0d-dd76da1f02a5"/>
    <ds:schemaRef ds:uri="http://schemas.microsoft.com/sharepoint/v3"/>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Metro</Template>
  <TotalTime>0</TotalTime>
  <Words>1656</Words>
  <Application>Microsoft Office PowerPoint</Application>
  <PresentationFormat>Custom</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2025-02-16T16:42:35Z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