
<file path=[Content_Types].xml><?xml version="1.0" encoding="utf-8"?>
<Types xmlns="http://schemas.openxmlformats.org/package/2006/content-types">
  <Default Extension="tmp" ContentType="image/png"/>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6858000" type="screen4x3"/>
  <p:notesSz cx="6954838"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60D02D-F9B7-4652-86EC-B186494DE378}" v="3" dt="2024-12-08T14:19:34.95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3" d="100"/>
          <a:sy n="103" d="100"/>
        </p:scale>
        <p:origin x="-177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4334933" y="1169931"/>
            <a:ext cx="4814835" cy="4993802"/>
            <a:chOff x="4334933" y="1169931"/>
            <a:chExt cx="4814835" cy="4993802"/>
          </a:xfrm>
        </p:grpSpPr>
        <p:cxnSp>
          <p:nvCxnSpPr>
            <p:cNvPr id="17" name="Straight Connector 16"/>
            <p:cNvCxnSpPr/>
            <p:nvPr/>
          </p:nvCxnSpPr>
          <p:spPr>
            <a:xfrm flipH="1">
              <a:off x="6009259" y="1169931"/>
              <a:ext cx="3134741" cy="313474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4334933" y="1348898"/>
              <a:ext cx="4814835" cy="481483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225595" y="1469269"/>
              <a:ext cx="3912054" cy="391205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5304588" y="1307856"/>
              <a:ext cx="3839412" cy="3839412"/>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5707078" y="1770196"/>
              <a:ext cx="3430571" cy="3430570"/>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a:xfrm>
            <a:off x="533400" y="533400"/>
            <a:ext cx="6154713" cy="3124201"/>
          </a:xfrm>
        </p:spPr>
        <p:txBody>
          <a:bodyPr anchor="b">
            <a:normAutofit/>
          </a:bodyPr>
          <a:lstStyle>
            <a:lvl1pPr algn="l">
              <a:defRPr sz="4400">
                <a:effectLst/>
              </a:defRPr>
            </a:lvl1pPr>
          </a:lstStyle>
          <a:p>
            <a:r>
              <a:rPr lang="en-US"/>
              <a:t>Click to edit Master title style</a:t>
            </a:r>
            <a:endParaRPr lang="en-US" dirty="0"/>
          </a:p>
        </p:txBody>
      </p:sp>
      <p:sp>
        <p:nvSpPr>
          <p:cNvPr id="3" name="Subtitle 2"/>
          <p:cNvSpPr>
            <a:spLocks noGrp="1"/>
          </p:cNvSpPr>
          <p:nvPr>
            <p:ph type="subTitle" idx="1"/>
          </p:nvPr>
        </p:nvSpPr>
        <p:spPr>
          <a:xfrm>
            <a:off x="533400" y="3843868"/>
            <a:ext cx="4954250" cy="1913466"/>
          </a:xfrm>
        </p:spPr>
        <p:txBody>
          <a:bodyPr anchor="t">
            <a:normAutofit/>
          </a:bodyPr>
          <a:lstStyle>
            <a:lvl1pPr marL="0" indent="0" algn="l">
              <a:buNone/>
              <a:defRPr sz="20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CE19A32-D5A6-4941-B827-3908E765A75C}" type="datetimeFigureOut">
              <a:rPr lang="en-US" smtClean="0"/>
              <a:t>12/8/2024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0FC604-E45A-4D0D-BD79-0964F6D5F438}" type="slidenum">
              <a:rPr lang="en-US" smtClean="0"/>
              <a:t>‹#›</a:t>
            </a:fld>
            <a:endParaRPr lang="en-US"/>
          </a:p>
        </p:txBody>
      </p:sp>
    </p:spTree>
    <p:extLst>
      <p:ext uri="{BB962C8B-B14F-4D97-AF65-F5344CB8AC3E}">
        <p14:creationId xmlns:p14="http://schemas.microsoft.com/office/powerpoint/2010/main" val="24705373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en-US"/>
              <a:t>Click to edit Master title style</a:t>
            </a:r>
            <a:endParaRPr lang="en-US" dirty="0"/>
          </a:p>
        </p:txBody>
      </p:sp>
      <p:sp>
        <p:nvSpPr>
          <p:cNvPr id="6" name="Picture Placeholder 2"/>
          <p:cNvSpPr>
            <a:spLocks noGrp="1" noChangeAspect="1"/>
          </p:cNvSpPr>
          <p:nvPr>
            <p:ph type="pic" idx="13"/>
          </p:nvPr>
        </p:nvSpPr>
        <p:spPr>
          <a:xfrm>
            <a:off x="533400" y="533400"/>
            <a:ext cx="8077200"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9" name="Text Placeholder 9"/>
          <p:cNvSpPr>
            <a:spLocks noGrp="1"/>
          </p:cNvSpPr>
          <p:nvPr>
            <p:ph type="body" sz="quarter" idx="14"/>
          </p:nvPr>
        </p:nvSpPr>
        <p:spPr>
          <a:xfrm>
            <a:off x="762002" y="3843867"/>
            <a:ext cx="7281332"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fld id="{FCE19A32-D5A6-4941-B827-3908E765A75C}" type="datetimeFigureOut">
              <a:rPr lang="en-US" smtClean="0"/>
              <a:t>12/8/2024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B0FC604-E45A-4D0D-BD79-0964F6D5F438}" type="slidenum">
              <a:rPr lang="en-US" smtClean="0"/>
              <a:t>‹#›</a:t>
            </a:fld>
            <a:endParaRPr lang="en-US"/>
          </a:p>
        </p:txBody>
      </p:sp>
    </p:spTree>
    <p:extLst>
      <p:ext uri="{BB962C8B-B14F-4D97-AF65-F5344CB8AC3E}">
        <p14:creationId xmlns:p14="http://schemas.microsoft.com/office/powerpoint/2010/main" val="41779516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077200" cy="2895600"/>
          </a:xfrm>
        </p:spPr>
        <p:txBody>
          <a:bodyPr anchor="ctr">
            <a:normAutofit/>
          </a:bodyPr>
          <a:lstStyle>
            <a:lvl1pPr algn="l">
              <a:defRPr sz="2800" b="0" cap="all"/>
            </a:lvl1pPr>
          </a:lstStyle>
          <a:p>
            <a:r>
              <a:rPr lang="en-US"/>
              <a:t>Click to edit Master title style</a:t>
            </a:r>
            <a:endParaRPr lang="en-US" dirty="0"/>
          </a:p>
        </p:txBody>
      </p:sp>
      <p:sp>
        <p:nvSpPr>
          <p:cNvPr id="3" name="Text Placeholder 2"/>
          <p:cNvSpPr>
            <a:spLocks noGrp="1"/>
          </p:cNvSpPr>
          <p:nvPr>
            <p:ph type="body" idx="1"/>
          </p:nvPr>
        </p:nvSpPr>
        <p:spPr>
          <a:xfrm>
            <a:off x="533400" y="4114800"/>
            <a:ext cx="6383552" cy="1905000"/>
          </a:xfrm>
        </p:spPr>
        <p:txBody>
          <a:bodyPr anchor="ctr">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CE19A32-D5A6-4941-B827-3908E765A75C}" type="datetimeFigureOut">
              <a:rPr lang="en-US" smtClean="0"/>
              <a:t>12/8/2024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0FC604-E45A-4D0D-BD79-0964F6D5F438}" type="slidenum">
              <a:rPr lang="en-US" smtClean="0"/>
              <a:t>‹#›</a:t>
            </a:fld>
            <a:endParaRPr lang="en-US"/>
          </a:p>
        </p:txBody>
      </p:sp>
    </p:spTree>
    <p:extLst>
      <p:ext uri="{BB962C8B-B14F-4D97-AF65-F5344CB8AC3E}">
        <p14:creationId xmlns:p14="http://schemas.microsoft.com/office/powerpoint/2010/main" val="9897326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283" y="533400"/>
            <a:ext cx="6859787" cy="2895600"/>
          </a:xfrm>
        </p:spPr>
        <p:txBody>
          <a:bodyPr anchor="ctr">
            <a:normAutofit/>
          </a:bodyPr>
          <a:lstStyle>
            <a:lvl1pPr algn="l">
              <a:defRPr sz="28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66800" y="3429000"/>
            <a:ext cx="6402467" cy="4826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533400" y="4301070"/>
            <a:ext cx="6382361" cy="171873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CE19A32-D5A6-4941-B827-3908E765A75C}" type="datetimeFigureOut">
              <a:rPr lang="en-US" smtClean="0"/>
              <a:t>12/8/2024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0FC604-E45A-4D0D-BD79-0964F6D5F438}" type="slidenum">
              <a:rPr lang="en-US" smtClean="0"/>
              <a:t>‹#›</a:t>
            </a:fld>
            <a:endParaRPr lang="en-US"/>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8822214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33400" y="3429000"/>
            <a:ext cx="6382361" cy="1697400"/>
          </a:xfrm>
        </p:spPr>
        <p:txBody>
          <a:bodyPr anchor="b">
            <a:normAutofit/>
          </a:bodyPr>
          <a:lstStyle>
            <a:lvl1pPr algn="l">
              <a:defRPr sz="2800" b="0" cap="all"/>
            </a:lvl1pPr>
          </a:lstStyle>
          <a:p>
            <a:r>
              <a:rPr lang="en-US"/>
              <a:t>Click to edit Master title style</a:t>
            </a:r>
            <a:endParaRPr lang="en-US" dirty="0"/>
          </a:p>
        </p:txBody>
      </p:sp>
      <p:sp>
        <p:nvSpPr>
          <p:cNvPr id="3" name="Text Placeholder 2"/>
          <p:cNvSpPr>
            <a:spLocks noGrp="1"/>
          </p:cNvSpPr>
          <p:nvPr>
            <p:ph type="body" idx="1"/>
          </p:nvPr>
        </p:nvSpPr>
        <p:spPr>
          <a:xfrm>
            <a:off x="533400" y="5132980"/>
            <a:ext cx="6383552" cy="886819"/>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CE19A32-D5A6-4941-B827-3908E765A75C}" type="datetimeFigureOut">
              <a:rPr lang="en-US" smtClean="0"/>
              <a:t>12/8/2024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0FC604-E45A-4D0D-BD79-0964F6D5F438}" type="slidenum">
              <a:rPr lang="en-US" smtClean="0"/>
              <a:t>‹#›</a:t>
            </a:fld>
            <a:endParaRPr lang="en-US"/>
          </a:p>
        </p:txBody>
      </p:sp>
    </p:spTree>
    <p:extLst>
      <p:ext uri="{BB962C8B-B14F-4D97-AF65-F5344CB8AC3E}">
        <p14:creationId xmlns:p14="http://schemas.microsoft.com/office/powerpoint/2010/main" val="38898889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856284" y="533400"/>
            <a:ext cx="6859786" cy="2895600"/>
          </a:xfrm>
        </p:spPr>
        <p:txBody>
          <a:bodyPr anchor="ctr">
            <a:normAutofit/>
          </a:bodyPr>
          <a:lstStyle>
            <a:lvl1pPr algn="l">
              <a:defRPr sz="28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533400" y="3886200"/>
            <a:ext cx="6382361" cy="1049866"/>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533400" y="4953000"/>
            <a:ext cx="6382360" cy="10668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CE19A32-D5A6-4941-B827-3908E765A75C}" type="datetimeFigureOut">
              <a:rPr lang="en-US" smtClean="0"/>
              <a:t>12/8/2024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0FC604-E45A-4D0D-BD79-0964F6D5F438}" type="slidenum">
              <a:rPr lang="en-US" smtClean="0"/>
              <a:t>‹#›</a:t>
            </a:fld>
            <a:endParaRPr lang="en-US"/>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651424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7525658" cy="2895600"/>
          </a:xfrm>
        </p:spPr>
        <p:txBody>
          <a:bodyPr vert="horz" lIns="91440" tIns="45720" rIns="91440" bIns="45720" rtlCol="0" anchor="ctr">
            <a:normAutofit/>
          </a:bodyPr>
          <a:lstStyle>
            <a:lvl1pPr>
              <a:defRPr lang="en-US" sz="2800"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533400" y="3928534"/>
            <a:ext cx="6382361" cy="838200"/>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533400" y="4766735"/>
            <a:ext cx="6382360" cy="1253065"/>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CE19A32-D5A6-4941-B827-3908E765A75C}" type="datetimeFigureOut">
              <a:rPr lang="en-US" smtClean="0"/>
              <a:t>12/8/2024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0FC604-E45A-4D0D-BD79-0964F6D5F438}" type="slidenum">
              <a:rPr lang="en-US" smtClean="0"/>
              <a:t>‹#›</a:t>
            </a:fld>
            <a:endParaRPr lang="en-US"/>
          </a:p>
        </p:txBody>
      </p:sp>
    </p:spTree>
    <p:extLst>
      <p:ext uri="{BB962C8B-B14F-4D97-AF65-F5344CB8AC3E}">
        <p14:creationId xmlns:p14="http://schemas.microsoft.com/office/powerpoint/2010/main" val="42316085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lgn="l">
              <a:defRPr sz="280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33400" y="533401"/>
            <a:ext cx="6554867" cy="376767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CE19A32-D5A6-4941-B827-3908E765A75C}" type="datetimeFigureOut">
              <a:rPr lang="en-US" smtClean="0"/>
              <a:t>12/8/2024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0FC604-E45A-4D0D-BD79-0964F6D5F438}" type="slidenum">
              <a:rPr lang="en-US" smtClean="0"/>
              <a:t>‹#›</a:t>
            </a:fld>
            <a:endParaRPr lang="en-US"/>
          </a:p>
        </p:txBody>
      </p:sp>
    </p:spTree>
    <p:extLst>
      <p:ext uri="{BB962C8B-B14F-4D97-AF65-F5344CB8AC3E}">
        <p14:creationId xmlns:p14="http://schemas.microsoft.com/office/powerpoint/2010/main" val="15406348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6406" y="533400"/>
            <a:ext cx="2044194" cy="4419600"/>
          </a:xfrm>
        </p:spPr>
        <p:txBody>
          <a:bodyPr vert="eaVert">
            <a:normAutofit/>
          </a:bodyPr>
          <a:lstStyle>
            <a:lvl1pPr>
              <a:defRPr sz="280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33400" y="533400"/>
            <a:ext cx="5850012" cy="5486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CE19A32-D5A6-4941-B827-3908E765A75C}" type="datetimeFigureOut">
              <a:rPr lang="en-US" smtClean="0"/>
              <a:t>12/8/2024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0FC604-E45A-4D0D-BD79-0964F6D5F438}" type="slidenum">
              <a:rPr lang="en-US" smtClean="0"/>
              <a:t>‹#›</a:t>
            </a:fld>
            <a:endParaRPr lang="en-US"/>
          </a:p>
        </p:txBody>
      </p:sp>
    </p:spTree>
    <p:extLst>
      <p:ext uri="{BB962C8B-B14F-4D97-AF65-F5344CB8AC3E}">
        <p14:creationId xmlns:p14="http://schemas.microsoft.com/office/powerpoint/2010/main" val="11539076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en-US"/>
              <a:t>Click to edit Master title style</a:t>
            </a:r>
            <a:endParaRPr lang="en-US" dirty="0"/>
          </a:p>
        </p:txBody>
      </p:sp>
      <p:sp>
        <p:nvSpPr>
          <p:cNvPr id="3" name="Content Placeholder 2"/>
          <p:cNvSpPr>
            <a:spLocks noGrp="1"/>
          </p:cNvSpPr>
          <p:nvPr>
            <p:ph idx="1"/>
          </p:nvPr>
        </p:nvSpPr>
        <p:spPr>
          <a:xfrm>
            <a:off x="533400" y="533400"/>
            <a:ext cx="6554867" cy="376767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CE19A32-D5A6-4941-B827-3908E765A75C}" type="datetimeFigureOut">
              <a:rPr lang="en-US" smtClean="0"/>
              <a:t>12/8/2024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0FC604-E45A-4D0D-BD79-0964F6D5F438}" type="slidenum">
              <a:rPr lang="en-US" smtClean="0"/>
              <a:t>‹#›</a:t>
            </a:fld>
            <a:endParaRPr lang="en-US"/>
          </a:p>
        </p:txBody>
      </p:sp>
    </p:spTree>
    <p:extLst>
      <p:ext uri="{BB962C8B-B14F-4D97-AF65-F5344CB8AC3E}">
        <p14:creationId xmlns:p14="http://schemas.microsoft.com/office/powerpoint/2010/main" val="1021154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3400" y="1981199"/>
            <a:ext cx="6402468" cy="2319867"/>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533400" y="4487333"/>
            <a:ext cx="6402467" cy="15324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CE19A32-D5A6-4941-B827-3908E765A75C}" type="datetimeFigureOut">
              <a:rPr lang="en-US" smtClean="0"/>
              <a:t>12/8/2024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0FC604-E45A-4D0D-BD79-0964F6D5F438}" type="slidenum">
              <a:rPr lang="en-US" smtClean="0"/>
              <a:t>‹#›</a:t>
            </a:fld>
            <a:endParaRPr lang="en-US"/>
          </a:p>
        </p:txBody>
      </p:sp>
    </p:spTree>
    <p:extLst>
      <p:ext uri="{BB962C8B-B14F-4D97-AF65-F5344CB8AC3E}">
        <p14:creationId xmlns:p14="http://schemas.microsoft.com/office/powerpoint/2010/main" val="29196955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US"/>
              <a:t>Click to edit Master title style</a:t>
            </a:r>
            <a:endParaRPr lang="en-US" dirty="0"/>
          </a:p>
        </p:txBody>
      </p:sp>
      <p:sp>
        <p:nvSpPr>
          <p:cNvPr id="11" name="Content Placeholder 3"/>
          <p:cNvSpPr>
            <a:spLocks noGrp="1"/>
          </p:cNvSpPr>
          <p:nvPr>
            <p:ph sz="half" idx="13"/>
          </p:nvPr>
        </p:nvSpPr>
        <p:spPr>
          <a:xfrm>
            <a:off x="533400" y="533400"/>
            <a:ext cx="3949967" cy="3767667"/>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5"/>
          <p:cNvSpPr>
            <a:spLocks noGrp="1"/>
          </p:cNvSpPr>
          <p:nvPr>
            <p:ph sz="quarter" idx="4"/>
          </p:nvPr>
        </p:nvSpPr>
        <p:spPr>
          <a:xfrm>
            <a:off x="4662362" y="533400"/>
            <a:ext cx="3948238" cy="37592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CE19A32-D5A6-4941-B827-3908E765A75C}" type="datetimeFigureOut">
              <a:rPr lang="en-US" smtClean="0"/>
              <a:t>12/8/2024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0FC604-E45A-4D0D-BD79-0964F6D5F438}" type="slidenum">
              <a:rPr lang="en-US" smtClean="0"/>
              <a:t>‹#›</a:t>
            </a:fld>
            <a:endParaRPr lang="en-US"/>
          </a:p>
        </p:txBody>
      </p:sp>
    </p:spTree>
    <p:extLst>
      <p:ext uri="{BB962C8B-B14F-4D97-AF65-F5344CB8AC3E}">
        <p14:creationId xmlns:p14="http://schemas.microsoft.com/office/powerpoint/2010/main" val="27086689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762001" y="533400"/>
            <a:ext cx="3716866" cy="609600"/>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33399" y="1143000"/>
            <a:ext cx="3945467" cy="3158067"/>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55016" y="566738"/>
            <a:ext cx="3764051" cy="576262"/>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2362" y="1143000"/>
            <a:ext cx="3956705" cy="314960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CE19A32-D5A6-4941-B827-3908E765A75C}" type="datetimeFigureOut">
              <a:rPr lang="en-US" smtClean="0"/>
              <a:t>12/8/2024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0FC604-E45A-4D0D-BD79-0964F6D5F438}" type="slidenum">
              <a:rPr lang="en-US" smtClean="0"/>
              <a:t>‹#›</a:t>
            </a:fld>
            <a:endParaRPr lang="en-US"/>
          </a:p>
        </p:txBody>
      </p:sp>
    </p:spTree>
    <p:extLst>
      <p:ext uri="{BB962C8B-B14F-4D97-AF65-F5344CB8AC3E}">
        <p14:creationId xmlns:p14="http://schemas.microsoft.com/office/powerpoint/2010/main" val="3454297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CE19A32-D5A6-4941-B827-3908E765A75C}" type="datetimeFigureOut">
              <a:rPr lang="en-US" smtClean="0"/>
              <a:t>12/8/2024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B0FC604-E45A-4D0D-BD79-0964F6D5F438}" type="slidenum">
              <a:rPr lang="en-US" smtClean="0"/>
              <a:t>‹#›</a:t>
            </a:fld>
            <a:endParaRPr lang="en-US"/>
          </a:p>
        </p:txBody>
      </p:sp>
    </p:spTree>
    <p:extLst>
      <p:ext uri="{BB962C8B-B14F-4D97-AF65-F5344CB8AC3E}">
        <p14:creationId xmlns:p14="http://schemas.microsoft.com/office/powerpoint/2010/main" val="19607763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E19A32-D5A6-4941-B827-3908E765A75C}" type="datetimeFigureOut">
              <a:rPr lang="en-US" smtClean="0"/>
              <a:t>12/8/2024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0FC604-E45A-4D0D-BD79-0964F6D5F438}" type="slidenum">
              <a:rPr lang="en-US" smtClean="0"/>
              <a:t>‹#›</a:t>
            </a:fld>
            <a:endParaRPr lang="en-US"/>
          </a:p>
        </p:txBody>
      </p:sp>
    </p:spTree>
    <p:extLst>
      <p:ext uri="{BB962C8B-B14F-4D97-AF65-F5344CB8AC3E}">
        <p14:creationId xmlns:p14="http://schemas.microsoft.com/office/powerpoint/2010/main" val="34395556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18667" y="533400"/>
            <a:ext cx="3200400" cy="1524000"/>
          </a:xfrm>
        </p:spPr>
        <p:txBody>
          <a:bodyPr anchor="b">
            <a:normAutofit/>
          </a:bodyPr>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533399" y="533400"/>
            <a:ext cx="4438755" cy="54864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418667" y="2209802"/>
            <a:ext cx="32004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CE19A32-D5A6-4941-B827-3908E765A75C}" type="datetimeFigureOut">
              <a:rPr lang="en-US" smtClean="0"/>
              <a:t>12/8/2024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0FC604-E45A-4D0D-BD79-0964F6D5F438}" type="slidenum">
              <a:rPr lang="en-US" smtClean="0"/>
              <a:t>‹#›</a:t>
            </a:fld>
            <a:endParaRPr lang="en-US"/>
          </a:p>
        </p:txBody>
      </p:sp>
    </p:spTree>
    <p:extLst>
      <p:ext uri="{BB962C8B-B14F-4D97-AF65-F5344CB8AC3E}">
        <p14:creationId xmlns:p14="http://schemas.microsoft.com/office/powerpoint/2010/main" val="33200855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95800" y="1447800"/>
            <a:ext cx="3563258" cy="1143000"/>
          </a:xfrm>
        </p:spPr>
        <p:txBody>
          <a:bodyPr anchor="b">
            <a:normAutofit/>
          </a:bodyPr>
          <a:lstStyle>
            <a:lvl1pPr algn="l">
              <a:defRPr sz="2400" b="0"/>
            </a:lvl1pPr>
          </a:lstStyle>
          <a:p>
            <a:r>
              <a:rPr lang="en-US"/>
              <a:t>Click to edit Master title style</a:t>
            </a:r>
            <a:endParaRPr lang="en-US" dirty="0"/>
          </a:p>
        </p:txBody>
      </p:sp>
      <p:sp>
        <p:nvSpPr>
          <p:cNvPr id="17" name="Picture Placeholder 2"/>
          <p:cNvSpPr>
            <a:spLocks noGrp="1" noChangeAspect="1"/>
          </p:cNvSpPr>
          <p:nvPr>
            <p:ph type="pic" idx="13"/>
          </p:nvPr>
        </p:nvSpPr>
        <p:spPr>
          <a:xfrm>
            <a:off x="762000" y="914400"/>
            <a:ext cx="3280974" cy="48006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496027" y="2743200"/>
            <a:ext cx="3564223" cy="2082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CE19A32-D5A6-4941-B827-3908E765A75C}" type="datetimeFigureOut">
              <a:rPr lang="en-US" smtClean="0"/>
              <a:t>12/8/2024</a:t>
            </a:fld>
            <a:endParaRPr lang="en-US"/>
          </a:p>
        </p:txBody>
      </p:sp>
      <p:sp>
        <p:nvSpPr>
          <p:cNvPr id="6" name="Footer Placeholder 5"/>
          <p:cNvSpPr>
            <a:spLocks noGrp="1"/>
          </p:cNvSpPr>
          <p:nvPr>
            <p:ph type="ftr" sz="quarter" idx="11"/>
          </p:nvPr>
        </p:nvSpPr>
        <p:spPr>
          <a:xfrm>
            <a:off x="533400" y="6172200"/>
            <a:ext cx="5811724" cy="365125"/>
          </a:xfrm>
        </p:spPr>
        <p:txBody>
          <a:bodyPr/>
          <a:lstStyle/>
          <a:p>
            <a:endParaRPr lang="en-US"/>
          </a:p>
        </p:txBody>
      </p:sp>
      <p:sp>
        <p:nvSpPr>
          <p:cNvPr id="7" name="Slide Number Placeholder 6"/>
          <p:cNvSpPr>
            <a:spLocks noGrp="1"/>
          </p:cNvSpPr>
          <p:nvPr>
            <p:ph type="sldNum" sz="quarter" idx="12"/>
          </p:nvPr>
        </p:nvSpPr>
        <p:spPr/>
        <p:txBody>
          <a:bodyPr/>
          <a:lstStyle/>
          <a:p>
            <a:fld id="{8B0FC604-E45A-4D0D-BD79-0964F6D5F438}" type="slidenum">
              <a:rPr lang="en-US" smtClean="0"/>
              <a:t>‹#›</a:t>
            </a:fld>
            <a:endParaRPr lang="en-US"/>
          </a:p>
        </p:txBody>
      </p:sp>
    </p:spTree>
    <p:extLst>
      <p:ext uri="{BB962C8B-B14F-4D97-AF65-F5344CB8AC3E}">
        <p14:creationId xmlns:p14="http://schemas.microsoft.com/office/powerpoint/2010/main" val="25996521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6670675" y="3894667"/>
            <a:ext cx="2470456" cy="2658533"/>
            <a:chOff x="6687077" y="3259666"/>
            <a:chExt cx="2981857" cy="3208867"/>
          </a:xfrm>
        </p:grpSpPr>
        <p:cxnSp>
          <p:nvCxnSpPr>
            <p:cNvPr id="8" name="Straight Connector 7"/>
            <p:cNvCxnSpPr/>
            <p:nvPr/>
          </p:nvCxnSpPr>
          <p:spPr>
            <a:xfrm flipH="1">
              <a:off x="8756120" y="3259666"/>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6687077" y="3486677"/>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7772400" y="3581400"/>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7923214" y="3433394"/>
              <a:ext cx="1739738" cy="173974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8398935" y="3985317"/>
              <a:ext cx="1264017" cy="1264016"/>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533400" y="4495800"/>
            <a:ext cx="6554867" cy="1524000"/>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3400" y="533401"/>
            <a:ext cx="6554867" cy="376767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30245" y="6172203"/>
            <a:ext cx="1200463"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FCE19A32-D5A6-4941-B827-3908E765A75C}" type="datetimeFigureOut">
              <a:rPr lang="en-US" smtClean="0"/>
              <a:t>12/8/2024</a:t>
            </a:fld>
            <a:endParaRPr lang="en-US"/>
          </a:p>
        </p:txBody>
      </p:sp>
      <p:sp>
        <p:nvSpPr>
          <p:cNvPr id="5" name="Footer Placeholder 4"/>
          <p:cNvSpPr>
            <a:spLocks noGrp="1"/>
          </p:cNvSpPr>
          <p:nvPr>
            <p:ph type="ftr" sz="quarter" idx="3"/>
          </p:nvPr>
        </p:nvSpPr>
        <p:spPr>
          <a:xfrm>
            <a:off x="533400" y="6172200"/>
            <a:ext cx="5811724"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a:p>
        </p:txBody>
      </p:sp>
      <p:sp>
        <p:nvSpPr>
          <p:cNvPr id="6" name="Slide Number Placeholder 5"/>
          <p:cNvSpPr>
            <a:spLocks noGrp="1"/>
          </p:cNvSpPr>
          <p:nvPr>
            <p:ph type="sldNum" sz="quarter" idx="4"/>
          </p:nvPr>
        </p:nvSpPr>
        <p:spPr>
          <a:xfrm>
            <a:off x="7774426" y="5578478"/>
            <a:ext cx="856907" cy="669925"/>
          </a:xfrm>
          <a:prstGeom prst="rect">
            <a:avLst/>
          </a:prstGeom>
        </p:spPr>
        <p:txBody>
          <a:bodyPr vert="horz" lIns="91440" tIns="45720" rIns="91440" bIns="45720" rtlCol="0" anchor="b"/>
          <a:lstStyle>
            <a:lvl1pPr algn="r">
              <a:defRPr sz="2800" b="0" i="0">
                <a:solidFill>
                  <a:schemeClr val="bg2">
                    <a:lumMod val="50000"/>
                  </a:schemeClr>
                </a:solidFill>
                <a:effectLst/>
                <a:latin typeface="+mn-lt"/>
              </a:defRPr>
            </a:lvl1pPr>
          </a:lstStyle>
          <a:p>
            <a:fld id="{8B0FC604-E45A-4D0D-BD79-0964F6D5F438}" type="slidenum">
              <a:rPr lang="en-US" smtClean="0"/>
              <a:t>‹#›</a:t>
            </a:fld>
            <a:endParaRPr lang="en-US"/>
          </a:p>
        </p:txBody>
      </p:sp>
    </p:spTree>
    <p:extLst>
      <p:ext uri="{BB962C8B-B14F-4D97-AF65-F5344CB8AC3E}">
        <p14:creationId xmlns:p14="http://schemas.microsoft.com/office/powerpoint/2010/main" val="982434561"/>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mp"/><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image" Target="../media/image8.tmp"/><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image" Target="../media/image11.tmp"/><Relationship Id="rId1" Type="http://schemas.openxmlformats.org/officeDocument/2006/relationships/slideLayout" Target="../slideLayouts/slideLayout2.xml"/><Relationship Id="rId4" Type="http://schemas.openxmlformats.org/officeDocument/2006/relationships/image" Target="../media/image13.tmp"/></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image" Target="../media/image2.tmp"/><Relationship Id="rId1" Type="http://schemas.openxmlformats.org/officeDocument/2006/relationships/slideLayout" Target="../slideLayouts/slideLayout2.xml"/><Relationship Id="rId4" Type="http://schemas.openxmlformats.org/officeDocument/2006/relationships/image" Target="../media/image4.tmp"/></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biblegateway.com/passage/?search=Hebrews%2012:%2020-%2030&amp;version=NLT#fen-NLT-30199c"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54CA1443-FDA0-2DC8-7BD5-552AFE61A85C}"/>
              </a:ext>
            </a:extLst>
          </p:cNvPr>
          <p:cNvSpPr txBox="1"/>
          <p:nvPr/>
        </p:nvSpPr>
        <p:spPr>
          <a:xfrm>
            <a:off x="1611517" y="334978"/>
            <a:ext cx="5776110" cy="523220"/>
          </a:xfrm>
          <a:prstGeom prst="rect">
            <a:avLst/>
          </a:prstGeom>
          <a:noFill/>
        </p:spPr>
        <p:txBody>
          <a:bodyPr wrap="square" rtlCol="0">
            <a:spAutoFit/>
          </a:bodyPr>
          <a:lstStyle/>
          <a:p>
            <a:r>
              <a:rPr lang="en-US" sz="2800" b="1" dirty="0">
                <a:effectLst>
                  <a:outerShdw blurRad="38100" dist="38100" dir="2700000" algn="tl">
                    <a:srgbClr val="000000">
                      <a:alpha val="43137"/>
                    </a:srgbClr>
                  </a:outerShdw>
                </a:effectLst>
              </a:rPr>
              <a:t>Walking in the Riches of Christ:</a:t>
            </a:r>
          </a:p>
        </p:txBody>
      </p:sp>
      <p:sp>
        <p:nvSpPr>
          <p:cNvPr id="5" name="TextBox 4">
            <a:extLst>
              <a:ext uri="{FF2B5EF4-FFF2-40B4-BE49-F238E27FC236}">
                <a16:creationId xmlns:a16="http://schemas.microsoft.com/office/drawing/2014/main" xmlns="" id="{BDFB9044-84E3-BD2A-42A7-DFF122B00875}"/>
              </a:ext>
            </a:extLst>
          </p:cNvPr>
          <p:cNvSpPr txBox="1"/>
          <p:nvPr/>
        </p:nvSpPr>
        <p:spPr>
          <a:xfrm>
            <a:off x="1176950" y="1120676"/>
            <a:ext cx="6518495" cy="2308324"/>
          </a:xfrm>
          <a:prstGeom prst="rect">
            <a:avLst/>
          </a:prstGeom>
          <a:noFill/>
          <a:ln w="19050">
            <a:solidFill>
              <a:schemeClr val="bg1"/>
            </a:solidFill>
          </a:ln>
        </p:spPr>
        <p:txBody>
          <a:bodyPr wrap="square" rtlCol="0">
            <a:spAutoFit/>
          </a:bodyPr>
          <a:lstStyle/>
          <a:p>
            <a:pPr marL="285750" indent="-285750">
              <a:buFontTx/>
              <a:buChar char="-"/>
            </a:pPr>
            <a:r>
              <a:rPr lang="en-US" b="1" dirty="0">
                <a:solidFill>
                  <a:schemeClr val="bg1"/>
                </a:solidFill>
              </a:rPr>
              <a:t>Going from head knowledge to daily awareness</a:t>
            </a:r>
          </a:p>
          <a:p>
            <a:pPr marL="285750" indent="-285750">
              <a:buFontTx/>
              <a:buChar char="-"/>
            </a:pPr>
            <a:r>
              <a:rPr lang="en-US" b="1" dirty="0">
                <a:solidFill>
                  <a:schemeClr val="bg1"/>
                </a:solidFill>
              </a:rPr>
              <a:t>Combining a deep appreciation of His sacrifice with a greater determination to let my life be an example of His generosity and kindness.</a:t>
            </a:r>
          </a:p>
          <a:p>
            <a:pPr marL="285750" indent="-285750">
              <a:buFontTx/>
              <a:buChar char="-"/>
            </a:pPr>
            <a:r>
              <a:rPr lang="en-US" b="1" dirty="0">
                <a:solidFill>
                  <a:schemeClr val="bg1"/>
                </a:solidFill>
              </a:rPr>
              <a:t>Never forgetting the goodness He’s shown me when dealing with the challenges of other relationships.</a:t>
            </a:r>
          </a:p>
          <a:p>
            <a:pPr marL="285750" indent="-285750">
              <a:buFontTx/>
              <a:buChar char="-"/>
            </a:pPr>
            <a:r>
              <a:rPr lang="en-US" b="1" dirty="0">
                <a:solidFill>
                  <a:schemeClr val="bg1"/>
                </a:solidFill>
              </a:rPr>
              <a:t>Tapping into those riches when there seems to be no sense of support.</a:t>
            </a:r>
          </a:p>
        </p:txBody>
      </p:sp>
      <p:pic>
        <p:nvPicPr>
          <p:cNvPr id="7" name="Picture 6" descr="A person in a robe with his arms out&#10;&#10;Description automatically generated">
            <a:extLst>
              <a:ext uri="{FF2B5EF4-FFF2-40B4-BE49-F238E27FC236}">
                <a16:creationId xmlns:a16="http://schemas.microsoft.com/office/drawing/2014/main" xmlns="" id="{393EFD07-714D-E1F0-1AF2-C583254A73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9002" y="3690826"/>
            <a:ext cx="3433230" cy="3020040"/>
          </a:xfrm>
          <a:prstGeom prst="rect">
            <a:avLst/>
          </a:prstGeom>
          <a:ln w="12700">
            <a:solidFill>
              <a:schemeClr val="tx1"/>
            </a:solidFill>
          </a:ln>
        </p:spPr>
      </p:pic>
    </p:spTree>
    <p:extLst>
      <p:ext uri="{BB962C8B-B14F-4D97-AF65-F5344CB8AC3E}">
        <p14:creationId xmlns:p14="http://schemas.microsoft.com/office/powerpoint/2010/main" val="34855702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D8EA6E5D-8358-9719-7156-12E3E7B85B19}"/>
              </a:ext>
            </a:extLst>
          </p:cNvPr>
          <p:cNvSpPr txBox="1"/>
          <p:nvPr/>
        </p:nvSpPr>
        <p:spPr>
          <a:xfrm>
            <a:off x="1874067" y="479834"/>
            <a:ext cx="5676523" cy="1754326"/>
          </a:xfrm>
          <a:prstGeom prst="rect">
            <a:avLst/>
          </a:prstGeom>
          <a:noFill/>
          <a:ln w="19050">
            <a:solidFill>
              <a:schemeClr val="tx1"/>
            </a:solidFill>
          </a:ln>
        </p:spPr>
        <p:txBody>
          <a:bodyPr wrap="square" rtlCol="0">
            <a:spAutoFit/>
          </a:bodyPr>
          <a:lstStyle/>
          <a:p>
            <a:r>
              <a:rPr lang="en-US" b="1" dirty="0">
                <a:effectLst>
                  <a:outerShdw blurRad="38100" dist="38100" dir="2700000" algn="tl">
                    <a:srgbClr val="000000">
                      <a:alpha val="43137"/>
                    </a:srgbClr>
                  </a:outerShdw>
                </a:effectLst>
              </a:rPr>
              <a:t>4. Don’t forget that the shaking is also meant to send a message to Satan and his followers that God wins in the end!   </a:t>
            </a:r>
            <a:r>
              <a:rPr lang="en-US" b="1" dirty="0">
                <a:solidFill>
                  <a:srgbClr val="FF0000"/>
                </a:solidFill>
              </a:rPr>
              <a:t>The Gates of Hell can’t prevail against the Church! </a:t>
            </a:r>
          </a:p>
          <a:p>
            <a:r>
              <a:rPr lang="en-US" b="1" dirty="0">
                <a:solidFill>
                  <a:srgbClr val="FF0000"/>
                </a:solidFill>
              </a:rPr>
              <a:t>		Matt. 16:18</a:t>
            </a:r>
          </a:p>
          <a:p>
            <a:endParaRPr lang="en-US" b="1" dirty="0"/>
          </a:p>
        </p:txBody>
      </p:sp>
      <p:sp>
        <p:nvSpPr>
          <p:cNvPr id="6" name="TextBox 5">
            <a:extLst>
              <a:ext uri="{FF2B5EF4-FFF2-40B4-BE49-F238E27FC236}">
                <a16:creationId xmlns:a16="http://schemas.microsoft.com/office/drawing/2014/main" xmlns="" id="{DC9EFE8B-8D69-64B3-66AC-2ACBC242E942}"/>
              </a:ext>
            </a:extLst>
          </p:cNvPr>
          <p:cNvSpPr txBox="1"/>
          <p:nvPr/>
        </p:nvSpPr>
        <p:spPr>
          <a:xfrm>
            <a:off x="1570776" y="2241073"/>
            <a:ext cx="6283104" cy="3693319"/>
          </a:xfrm>
          <a:prstGeom prst="rect">
            <a:avLst/>
          </a:prstGeom>
          <a:solidFill>
            <a:schemeClr val="bg2"/>
          </a:solidFill>
          <a:ln w="19050">
            <a:solidFill>
              <a:schemeClr val="tx1"/>
            </a:solidFill>
          </a:ln>
        </p:spPr>
        <p:txBody>
          <a:bodyPr wrap="square">
            <a:spAutoFit/>
          </a:bodyPr>
          <a:lstStyle/>
          <a:p>
            <a:r>
              <a:rPr lang="en-US" dirty="0"/>
              <a:t>27 Above all, you must live as citizens of heaven, conducting yourselves in a manner worthy of the Good News about Christ. Then, whether I come and see you again or only hear about you, I will know that you are standing together with one spirit and one purpose, fighting together for the faith, which is the Good News. 28 Don’t be intimidated in any way by your enemies. This will be a sign to them that they are going to be destroyed, but that you are going to be saved, even by God himself. 29 For you have been given not only the privilege of trusting in Christ but also the privilege of suffering for him. 30 We are in this struggle together.    </a:t>
            </a:r>
            <a:r>
              <a:rPr lang="en-US" b="1" dirty="0"/>
              <a:t>Phil. 1: 27-30</a:t>
            </a:r>
            <a:endParaRPr lang="en-US" dirty="0"/>
          </a:p>
        </p:txBody>
      </p:sp>
    </p:spTree>
    <p:extLst>
      <p:ext uri="{BB962C8B-B14F-4D97-AF65-F5344CB8AC3E}">
        <p14:creationId xmlns:p14="http://schemas.microsoft.com/office/powerpoint/2010/main" val="8544881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F986091A-27BB-5ED1-63FB-7A59FA227D76}"/>
              </a:ext>
            </a:extLst>
          </p:cNvPr>
          <p:cNvSpPr txBox="1"/>
          <p:nvPr/>
        </p:nvSpPr>
        <p:spPr>
          <a:xfrm>
            <a:off x="1158685" y="389299"/>
            <a:ext cx="6554867" cy="400110"/>
          </a:xfrm>
          <a:prstGeom prst="rect">
            <a:avLst/>
          </a:prstGeom>
          <a:noFill/>
        </p:spPr>
        <p:txBody>
          <a:bodyPr wrap="square" rtlCol="0">
            <a:spAutoFit/>
          </a:bodyPr>
          <a:lstStyle/>
          <a:p>
            <a:r>
              <a:rPr lang="en-US" sz="2000" b="1" dirty="0">
                <a:effectLst>
                  <a:outerShdw blurRad="38100" dist="38100" dir="2700000" algn="tl">
                    <a:srgbClr val="000000">
                      <a:alpha val="43137"/>
                    </a:srgbClr>
                  </a:outerShdw>
                </a:effectLst>
              </a:rPr>
              <a:t>We are also in the midst of a renewal and harvest!!</a:t>
            </a:r>
          </a:p>
        </p:txBody>
      </p:sp>
      <p:sp>
        <p:nvSpPr>
          <p:cNvPr id="5" name="TextBox 4">
            <a:extLst>
              <a:ext uri="{FF2B5EF4-FFF2-40B4-BE49-F238E27FC236}">
                <a16:creationId xmlns:a16="http://schemas.microsoft.com/office/drawing/2014/main" xmlns="" id="{62470DB0-C54A-5B0D-2EFB-68BDB97F2650}"/>
              </a:ext>
            </a:extLst>
          </p:cNvPr>
          <p:cNvSpPr txBox="1"/>
          <p:nvPr/>
        </p:nvSpPr>
        <p:spPr>
          <a:xfrm>
            <a:off x="1068309" y="1023042"/>
            <a:ext cx="7550589" cy="2139047"/>
          </a:xfrm>
          <a:prstGeom prst="rect">
            <a:avLst/>
          </a:prstGeom>
          <a:noFill/>
          <a:ln w="19050">
            <a:solidFill>
              <a:schemeClr val="tx1"/>
            </a:solidFill>
          </a:ln>
        </p:spPr>
        <p:txBody>
          <a:bodyPr wrap="square" rtlCol="0">
            <a:spAutoFit/>
          </a:bodyPr>
          <a:lstStyle/>
          <a:p>
            <a:pPr marL="342900" indent="-342900">
              <a:buFontTx/>
              <a:buChar char="-"/>
            </a:pPr>
            <a:r>
              <a:rPr lang="en-US" sz="1900" b="1" dirty="0">
                <a:solidFill>
                  <a:srgbClr val="FF0000"/>
                </a:solidFill>
              </a:rPr>
              <a:t>Bible sales in 2024 are up 22%  - 13.7 million bibles sold</a:t>
            </a:r>
          </a:p>
          <a:p>
            <a:pPr marL="342900" indent="-342900">
              <a:buFontTx/>
              <a:buChar char="-"/>
            </a:pPr>
            <a:r>
              <a:rPr lang="en-US" sz="1900" b="1" dirty="0">
                <a:solidFill>
                  <a:srgbClr val="FF0000"/>
                </a:solidFill>
              </a:rPr>
              <a:t>Thousands of college and Highschool youth turning to Lord</a:t>
            </a:r>
          </a:p>
          <a:p>
            <a:pPr marL="342900" indent="-342900">
              <a:buFontTx/>
              <a:buChar char="-"/>
            </a:pPr>
            <a:r>
              <a:rPr lang="en-US" sz="1900" b="1" dirty="0">
                <a:solidFill>
                  <a:srgbClr val="FF0000"/>
                </a:solidFill>
              </a:rPr>
              <a:t>People in our own community radically turning to Christ </a:t>
            </a:r>
          </a:p>
          <a:p>
            <a:pPr marL="342900" indent="-342900">
              <a:buFontTx/>
              <a:buChar char="-"/>
            </a:pPr>
            <a:r>
              <a:rPr lang="en-US" sz="1900" b="1" dirty="0">
                <a:solidFill>
                  <a:srgbClr val="FF0000"/>
                </a:solidFill>
              </a:rPr>
              <a:t>Transgenders, Gays, prostitutes, comedians turning Christ</a:t>
            </a:r>
          </a:p>
          <a:p>
            <a:pPr marL="342900" indent="-342900">
              <a:buFontTx/>
              <a:buChar char="-"/>
            </a:pPr>
            <a:r>
              <a:rPr lang="en-US" sz="1900" b="1" dirty="0">
                <a:solidFill>
                  <a:srgbClr val="FF0000"/>
                </a:solidFill>
              </a:rPr>
              <a:t>Societal disgust for perverted and twisted radical left ideas</a:t>
            </a:r>
          </a:p>
          <a:p>
            <a:pPr marL="342900" indent="-342900">
              <a:buFontTx/>
              <a:buChar char="-"/>
            </a:pPr>
            <a:r>
              <a:rPr lang="en-US" sz="1900" b="1" dirty="0">
                <a:solidFill>
                  <a:srgbClr val="FF0000"/>
                </a:solidFill>
              </a:rPr>
              <a:t>People standing up in places of influence to speak out for decency and righteousness</a:t>
            </a:r>
          </a:p>
        </p:txBody>
      </p:sp>
      <p:pic>
        <p:nvPicPr>
          <p:cNvPr id="7" name="Picture 6" descr="A group of people standing in a circle&#10;&#10;Description automatically generated">
            <a:extLst>
              <a:ext uri="{FF2B5EF4-FFF2-40B4-BE49-F238E27FC236}">
                <a16:creationId xmlns:a16="http://schemas.microsoft.com/office/drawing/2014/main" xmlns="" id="{C4339186-4687-D819-8BDE-2909E66AEE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7406" y="3560410"/>
            <a:ext cx="4513092" cy="2908291"/>
          </a:xfrm>
          <a:prstGeom prst="rect">
            <a:avLst/>
          </a:prstGeom>
        </p:spPr>
      </p:pic>
      <p:pic>
        <p:nvPicPr>
          <p:cNvPr id="9" name="Picture 8" descr="A group of people outside in a park&#10;&#10;Description automatically generated">
            <a:extLst>
              <a:ext uri="{FF2B5EF4-FFF2-40B4-BE49-F238E27FC236}">
                <a16:creationId xmlns:a16="http://schemas.microsoft.com/office/drawing/2014/main" xmlns="" id="{467AD918-2CE9-0680-6545-6989344694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44600" y="3560410"/>
            <a:ext cx="4186815" cy="2908291"/>
          </a:xfrm>
          <a:prstGeom prst="rect">
            <a:avLst/>
          </a:prstGeom>
        </p:spPr>
      </p:pic>
    </p:spTree>
    <p:extLst>
      <p:ext uri="{BB962C8B-B14F-4D97-AF65-F5344CB8AC3E}">
        <p14:creationId xmlns:p14="http://schemas.microsoft.com/office/powerpoint/2010/main" val="12268201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48E66DC-154E-E394-D859-CA6F690EACCE}"/>
              </a:ext>
            </a:extLst>
          </p:cNvPr>
          <p:cNvSpPr>
            <a:spLocks noGrp="1"/>
          </p:cNvSpPr>
          <p:nvPr>
            <p:ph type="title"/>
          </p:nvPr>
        </p:nvSpPr>
        <p:spPr/>
        <p:txBody>
          <a:bodyPr/>
          <a:lstStyle/>
          <a:p>
            <a:endParaRPr lang="en-US"/>
          </a:p>
        </p:txBody>
      </p:sp>
      <p:sp>
        <p:nvSpPr>
          <p:cNvPr id="4" name="TextBox 3">
            <a:extLst>
              <a:ext uri="{FF2B5EF4-FFF2-40B4-BE49-F238E27FC236}">
                <a16:creationId xmlns:a16="http://schemas.microsoft.com/office/drawing/2014/main" xmlns="" id="{71201F82-8FF8-D595-C379-41DF294AD8B8}"/>
              </a:ext>
            </a:extLst>
          </p:cNvPr>
          <p:cNvSpPr txBox="1"/>
          <p:nvPr/>
        </p:nvSpPr>
        <p:spPr>
          <a:xfrm>
            <a:off x="2027976" y="416459"/>
            <a:ext cx="5413973" cy="1200329"/>
          </a:xfrm>
          <a:prstGeom prst="rect">
            <a:avLst/>
          </a:prstGeom>
          <a:noFill/>
          <a:ln w="19050">
            <a:solidFill>
              <a:schemeClr val="tx1"/>
            </a:solidFill>
          </a:ln>
        </p:spPr>
        <p:txBody>
          <a:bodyPr wrap="square" rtlCol="0">
            <a:spAutoFit/>
          </a:bodyPr>
          <a:lstStyle/>
          <a:p>
            <a:r>
              <a:rPr lang="en-US" sz="2400" b="1" dirty="0">
                <a:effectLst>
                  <a:outerShdw blurRad="38100" dist="38100" dir="2700000" algn="tl">
                    <a:srgbClr val="000000">
                      <a:alpha val="43137"/>
                    </a:srgbClr>
                  </a:outerShdw>
                </a:effectLst>
              </a:rPr>
              <a:t>Worship the Lord Jesus for bringing</a:t>
            </a:r>
          </a:p>
          <a:p>
            <a:r>
              <a:rPr lang="en-US" sz="2400" b="1" dirty="0">
                <a:effectLst>
                  <a:outerShdw blurRad="38100" dist="38100" dir="2700000" algn="tl">
                    <a:srgbClr val="000000">
                      <a:alpha val="43137"/>
                    </a:srgbClr>
                  </a:outerShdw>
                </a:effectLst>
              </a:rPr>
              <a:t>All of us into the picture at such a time as this….   </a:t>
            </a:r>
          </a:p>
        </p:txBody>
      </p:sp>
      <p:sp>
        <p:nvSpPr>
          <p:cNvPr id="5" name="TextBox 4">
            <a:extLst>
              <a:ext uri="{FF2B5EF4-FFF2-40B4-BE49-F238E27FC236}">
                <a16:creationId xmlns:a16="http://schemas.microsoft.com/office/drawing/2014/main" xmlns="" id="{22E35246-2DF6-CCC5-02E7-59FD2DAA34ED}"/>
              </a:ext>
            </a:extLst>
          </p:cNvPr>
          <p:cNvSpPr txBox="1"/>
          <p:nvPr/>
        </p:nvSpPr>
        <p:spPr>
          <a:xfrm>
            <a:off x="1294646" y="2136618"/>
            <a:ext cx="6817259" cy="646331"/>
          </a:xfrm>
          <a:prstGeom prst="rect">
            <a:avLst/>
          </a:prstGeom>
          <a:noFill/>
        </p:spPr>
        <p:txBody>
          <a:bodyPr wrap="square" rtlCol="0">
            <a:spAutoFit/>
          </a:bodyPr>
          <a:lstStyle/>
          <a:p>
            <a:r>
              <a:rPr lang="en-US" b="1" dirty="0">
                <a:effectLst>
                  <a:outerShdw blurRad="38100" dist="38100" dir="2700000" algn="tl">
                    <a:srgbClr val="000000">
                      <a:alpha val="43137"/>
                    </a:srgbClr>
                  </a:outerShdw>
                </a:effectLst>
              </a:rPr>
              <a:t>Paul’s prayer for the church to remember the goodness,</a:t>
            </a:r>
          </a:p>
          <a:p>
            <a:r>
              <a:rPr lang="en-US" b="1" dirty="0">
                <a:effectLst>
                  <a:outerShdw blurRad="38100" dist="38100" dir="2700000" algn="tl">
                    <a:srgbClr val="000000">
                      <a:alpha val="43137"/>
                    </a:srgbClr>
                  </a:outerShdw>
                </a:effectLst>
              </a:rPr>
              <a:t> riches and love afforded us in Christ.   </a:t>
            </a:r>
            <a:r>
              <a:rPr lang="en-US" b="1" dirty="0">
                <a:solidFill>
                  <a:srgbClr val="FF0000"/>
                </a:solidFill>
                <a:effectLst>
                  <a:outerShdw blurRad="38100" dist="38100" dir="2700000" algn="tl">
                    <a:srgbClr val="000000">
                      <a:alpha val="43137"/>
                    </a:srgbClr>
                  </a:outerShdw>
                </a:effectLst>
              </a:rPr>
              <a:t>Eph. 3: 10- 20</a:t>
            </a:r>
          </a:p>
        </p:txBody>
      </p:sp>
      <p:sp>
        <p:nvSpPr>
          <p:cNvPr id="6" name="TextBox 5">
            <a:extLst>
              <a:ext uri="{FF2B5EF4-FFF2-40B4-BE49-F238E27FC236}">
                <a16:creationId xmlns:a16="http://schemas.microsoft.com/office/drawing/2014/main" xmlns="" id="{0C302732-747E-20AA-CFDD-7B59FF8A3CE5}"/>
              </a:ext>
            </a:extLst>
          </p:cNvPr>
          <p:cNvSpPr txBox="1"/>
          <p:nvPr/>
        </p:nvSpPr>
        <p:spPr>
          <a:xfrm>
            <a:off x="814812" y="3023857"/>
            <a:ext cx="7795788" cy="3416320"/>
          </a:xfrm>
          <a:prstGeom prst="rect">
            <a:avLst/>
          </a:prstGeom>
          <a:solidFill>
            <a:schemeClr val="tx2"/>
          </a:solidFill>
        </p:spPr>
        <p:txBody>
          <a:bodyPr wrap="square" rtlCol="0">
            <a:spAutoFit/>
          </a:bodyPr>
          <a:lstStyle/>
          <a:p>
            <a:pPr marL="285750" indent="-285750">
              <a:buFontTx/>
              <a:buChar char="-"/>
            </a:pPr>
            <a:r>
              <a:rPr lang="en-US" b="1" dirty="0">
                <a:solidFill>
                  <a:srgbClr val="FF0000"/>
                </a:solidFill>
              </a:rPr>
              <a:t>Church is example of God’s character to heavenly realm</a:t>
            </a:r>
          </a:p>
          <a:p>
            <a:pPr marL="285750" indent="-285750">
              <a:buFontTx/>
              <a:buChar char="-"/>
            </a:pPr>
            <a:r>
              <a:rPr lang="en-US" b="1" dirty="0">
                <a:solidFill>
                  <a:srgbClr val="FF0000"/>
                </a:solidFill>
              </a:rPr>
              <a:t>God’s eternal plan was always to have a family</a:t>
            </a:r>
          </a:p>
          <a:p>
            <a:pPr marL="285750" indent="-285750">
              <a:buFontTx/>
              <a:buChar char="-"/>
            </a:pPr>
            <a:r>
              <a:rPr lang="en-US" b="1" dirty="0">
                <a:solidFill>
                  <a:srgbClr val="FF0000"/>
                </a:solidFill>
              </a:rPr>
              <a:t>We can come in prayer with boldness and confidence</a:t>
            </a:r>
          </a:p>
          <a:p>
            <a:pPr marL="285750" indent="-285750">
              <a:buFontTx/>
              <a:buChar char="-"/>
            </a:pPr>
            <a:r>
              <a:rPr lang="en-US" b="1" dirty="0">
                <a:solidFill>
                  <a:srgbClr val="FF0000"/>
                </a:solidFill>
              </a:rPr>
              <a:t>Don’t lose heart in the shaking</a:t>
            </a:r>
          </a:p>
          <a:p>
            <a:pPr marL="285750" indent="-285750">
              <a:buFontTx/>
              <a:buChar char="-"/>
            </a:pPr>
            <a:r>
              <a:rPr lang="en-US" b="1" dirty="0">
                <a:solidFill>
                  <a:srgbClr val="FF0000"/>
                </a:solidFill>
              </a:rPr>
              <a:t>Paul demonstrated deep worship for the Lord as he meditates</a:t>
            </a:r>
          </a:p>
          <a:p>
            <a:pPr marL="285750" indent="-285750">
              <a:buFontTx/>
              <a:buChar char="-"/>
            </a:pPr>
            <a:r>
              <a:rPr lang="en-US" b="1" dirty="0">
                <a:solidFill>
                  <a:srgbClr val="FF0000"/>
                </a:solidFill>
              </a:rPr>
              <a:t>He asks that the Holy Spirit will give us inner strength </a:t>
            </a:r>
          </a:p>
          <a:p>
            <a:pPr marL="285750" indent="-285750">
              <a:buFontTx/>
              <a:buChar char="-"/>
            </a:pPr>
            <a:r>
              <a:rPr lang="en-US" b="1" dirty="0">
                <a:solidFill>
                  <a:srgbClr val="FF0000"/>
                </a:solidFill>
              </a:rPr>
              <a:t>Christ will abide and set up residence in our hearts, we will grow deep in Him</a:t>
            </a:r>
          </a:p>
          <a:p>
            <a:pPr marL="285750" indent="-285750">
              <a:buFontTx/>
              <a:buChar char="-"/>
            </a:pPr>
            <a:r>
              <a:rPr lang="en-US" b="1" dirty="0">
                <a:solidFill>
                  <a:srgbClr val="FF0000"/>
                </a:solidFill>
              </a:rPr>
              <a:t>Be able to grasp how long, high and deep is His love</a:t>
            </a:r>
          </a:p>
          <a:p>
            <a:pPr marL="285750" indent="-285750">
              <a:buFontTx/>
              <a:buChar char="-"/>
            </a:pPr>
            <a:r>
              <a:rPr lang="en-US" b="1" dirty="0">
                <a:solidFill>
                  <a:srgbClr val="FF0000"/>
                </a:solidFill>
              </a:rPr>
              <a:t>Be able to taste that love when nothing seems </a:t>
            </a:r>
            <a:r>
              <a:rPr lang="en-US" b="1" dirty="0" err="1">
                <a:solidFill>
                  <a:srgbClr val="FF0000"/>
                </a:solidFill>
              </a:rPr>
              <a:t>tobe</a:t>
            </a:r>
            <a:r>
              <a:rPr lang="en-US" b="1" dirty="0">
                <a:solidFill>
                  <a:srgbClr val="FF0000"/>
                </a:solidFill>
              </a:rPr>
              <a:t> working!</a:t>
            </a:r>
          </a:p>
          <a:p>
            <a:pPr marL="285750" indent="-285750">
              <a:buFontTx/>
              <a:buChar char="-"/>
            </a:pPr>
            <a:r>
              <a:rPr lang="en-US" b="1" dirty="0">
                <a:solidFill>
                  <a:srgbClr val="FF0000"/>
                </a:solidFill>
              </a:rPr>
              <a:t>Have the fullness of </a:t>
            </a:r>
            <a:r>
              <a:rPr lang="en-US" b="1" dirty="0" err="1">
                <a:solidFill>
                  <a:srgbClr val="FF0000"/>
                </a:solidFill>
              </a:rPr>
              <a:t>Lofe</a:t>
            </a:r>
            <a:r>
              <a:rPr lang="en-US" b="1" dirty="0">
                <a:solidFill>
                  <a:srgbClr val="FF0000"/>
                </a:solidFill>
              </a:rPr>
              <a:t> that comes from God</a:t>
            </a:r>
          </a:p>
          <a:p>
            <a:pPr marL="285750" indent="-285750">
              <a:buFontTx/>
              <a:buChar char="-"/>
            </a:pPr>
            <a:endParaRPr lang="en-US" b="1" dirty="0">
              <a:solidFill>
                <a:srgbClr val="FF0000"/>
              </a:solidFill>
            </a:endParaRPr>
          </a:p>
        </p:txBody>
      </p:sp>
    </p:spTree>
    <p:extLst>
      <p:ext uri="{BB962C8B-B14F-4D97-AF65-F5344CB8AC3E}">
        <p14:creationId xmlns:p14="http://schemas.microsoft.com/office/powerpoint/2010/main" val="261816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E10C6D3E-C90F-B45A-8DAB-B8BB489F2153}"/>
              </a:ext>
            </a:extLst>
          </p:cNvPr>
          <p:cNvSpPr txBox="1"/>
          <p:nvPr/>
        </p:nvSpPr>
        <p:spPr>
          <a:xfrm>
            <a:off x="1756373" y="398352"/>
            <a:ext cx="2951430" cy="461665"/>
          </a:xfrm>
          <a:prstGeom prst="rect">
            <a:avLst/>
          </a:prstGeom>
          <a:noFill/>
          <a:ln>
            <a:solidFill>
              <a:schemeClr val="tx1"/>
            </a:solidFill>
          </a:ln>
        </p:spPr>
        <p:txBody>
          <a:bodyPr wrap="square" rtlCol="0">
            <a:spAutoFit/>
          </a:bodyPr>
          <a:lstStyle/>
          <a:p>
            <a:r>
              <a:rPr lang="en-US" sz="2400" b="1" dirty="0">
                <a:effectLst>
                  <a:outerShdw blurRad="38100" dist="38100" dir="2700000" algn="tl">
                    <a:srgbClr val="000000">
                      <a:alpha val="43137"/>
                    </a:srgbClr>
                  </a:outerShdw>
                </a:effectLst>
              </a:rPr>
              <a:t>Conclusions:</a:t>
            </a:r>
            <a:r>
              <a:rPr lang="en-US" sz="2400" dirty="0"/>
              <a:t>  </a:t>
            </a:r>
          </a:p>
        </p:txBody>
      </p:sp>
      <p:sp>
        <p:nvSpPr>
          <p:cNvPr id="5" name="TextBox 4">
            <a:extLst>
              <a:ext uri="{FF2B5EF4-FFF2-40B4-BE49-F238E27FC236}">
                <a16:creationId xmlns:a16="http://schemas.microsoft.com/office/drawing/2014/main" xmlns="" id="{4435C97A-8960-28CB-17C6-44021F6664CB}"/>
              </a:ext>
            </a:extLst>
          </p:cNvPr>
          <p:cNvSpPr txBox="1"/>
          <p:nvPr/>
        </p:nvSpPr>
        <p:spPr>
          <a:xfrm>
            <a:off x="914399" y="1330859"/>
            <a:ext cx="7161291" cy="5016758"/>
          </a:xfrm>
          <a:prstGeom prst="rect">
            <a:avLst/>
          </a:prstGeom>
          <a:noFill/>
          <a:ln w="12700">
            <a:solidFill>
              <a:schemeClr val="tx1"/>
            </a:solidFill>
          </a:ln>
        </p:spPr>
        <p:txBody>
          <a:bodyPr wrap="square" rtlCol="0">
            <a:spAutoFit/>
          </a:bodyPr>
          <a:lstStyle/>
          <a:p>
            <a:pPr marL="457200" indent="-457200">
              <a:buAutoNum type="arabicParenR"/>
            </a:pPr>
            <a:r>
              <a:rPr lang="en-US" sz="2000" b="1" dirty="0">
                <a:effectLst>
                  <a:outerShdw blurRad="38100" dist="38100" dir="2700000" algn="tl">
                    <a:srgbClr val="000000">
                      <a:alpha val="43137"/>
                    </a:srgbClr>
                  </a:outerShdw>
                </a:effectLst>
              </a:rPr>
              <a:t>God wants us to daily reflect on the host of blessings and promises He’s afforded us in Christ.</a:t>
            </a:r>
          </a:p>
          <a:p>
            <a:r>
              <a:rPr lang="en-US" sz="2000" b="1" dirty="0">
                <a:effectLst>
                  <a:outerShdw blurRad="38100" dist="38100" dir="2700000" algn="tl">
                    <a:srgbClr val="000000">
                      <a:alpha val="43137"/>
                    </a:srgbClr>
                  </a:outerShdw>
                </a:effectLst>
              </a:rPr>
              <a:t>          (It’s a spiritual vitamin for when the trials come)</a:t>
            </a:r>
          </a:p>
          <a:p>
            <a:r>
              <a:rPr lang="en-US" sz="2000" b="1" dirty="0">
                <a:effectLst>
                  <a:outerShdw blurRad="38100" dist="38100" dir="2700000" algn="tl">
                    <a:srgbClr val="000000">
                      <a:alpha val="43137"/>
                    </a:srgbClr>
                  </a:outerShdw>
                </a:effectLst>
              </a:rPr>
              <a:t>	</a:t>
            </a:r>
            <a:r>
              <a:rPr lang="en-US" sz="2000" b="1" dirty="0">
                <a:solidFill>
                  <a:srgbClr val="FF0000"/>
                </a:solidFill>
                <a:effectLst>
                  <a:outerShdw blurRad="38100" dist="38100" dir="2700000" algn="tl">
                    <a:srgbClr val="000000">
                      <a:alpha val="43137"/>
                    </a:srgbClr>
                  </a:outerShdw>
                </a:effectLst>
              </a:rPr>
              <a:t>   Helps build up your spiritual immunity system</a:t>
            </a:r>
          </a:p>
          <a:p>
            <a:pPr marL="457200" indent="-457200">
              <a:buAutoNum type="arabicParenR" startAt="2"/>
            </a:pPr>
            <a:r>
              <a:rPr lang="en-US" sz="2000" b="1" dirty="0">
                <a:effectLst>
                  <a:outerShdw blurRad="38100" dist="38100" dir="2700000" algn="tl">
                    <a:srgbClr val="000000">
                      <a:alpha val="43137"/>
                    </a:srgbClr>
                  </a:outerShdw>
                </a:effectLst>
              </a:rPr>
              <a:t>Determine to be an example of Christ kindness and 	compassion, no matter how difficult your life’s 	circumstances might be currently. </a:t>
            </a:r>
          </a:p>
          <a:p>
            <a:pPr marL="457200" indent="-457200">
              <a:buAutoNum type="arabicParenR" startAt="2"/>
            </a:pPr>
            <a:r>
              <a:rPr lang="en-US" sz="2000" b="1" dirty="0">
                <a:effectLst>
                  <a:outerShdw blurRad="38100" dist="38100" dir="2700000" algn="tl">
                    <a:srgbClr val="000000">
                      <a:alpha val="43137"/>
                    </a:srgbClr>
                  </a:outerShdw>
                </a:effectLst>
              </a:rPr>
              <a:t>Be ready to forgive and work with fellow brothers and sister you may struggle with at times.  </a:t>
            </a:r>
            <a:r>
              <a:rPr lang="en-US" sz="2000" b="1" dirty="0">
                <a:solidFill>
                  <a:srgbClr val="FF0000"/>
                </a:solidFill>
                <a:effectLst>
                  <a:outerShdw blurRad="38100" dist="38100" dir="2700000" algn="tl">
                    <a:srgbClr val="000000">
                      <a:alpha val="43137"/>
                    </a:srgbClr>
                  </a:outerShdw>
                </a:effectLst>
              </a:rPr>
              <a:t>The grace God has shown you is a million times more </a:t>
            </a:r>
            <a:r>
              <a:rPr lang="en-US" sz="2000" b="1" dirty="0">
                <a:effectLst>
                  <a:outerShdw blurRad="38100" dist="38100" dir="2700000" algn="tl">
                    <a:srgbClr val="000000">
                      <a:alpha val="43137"/>
                    </a:srgbClr>
                  </a:outerShdw>
                </a:effectLst>
              </a:rPr>
              <a:t>than you’ll ever have to show someone else! </a:t>
            </a:r>
          </a:p>
          <a:p>
            <a:pPr marL="457200" indent="-457200">
              <a:buAutoNum type="arabicParenR" startAt="2"/>
            </a:pPr>
            <a:r>
              <a:rPr lang="en-US" sz="2000" b="1" dirty="0">
                <a:effectLst>
                  <a:outerShdw blurRad="38100" dist="38100" dir="2700000" algn="tl">
                    <a:srgbClr val="000000">
                      <a:alpha val="43137"/>
                    </a:srgbClr>
                  </a:outerShdw>
                </a:effectLst>
              </a:rPr>
              <a:t>Lean into other believers to help adjust your perspective. The enemy wants us to go it alone. As hard as it might be, talk to others and get support and refreshment, value of your spiritual family is essential. </a:t>
            </a:r>
          </a:p>
        </p:txBody>
      </p:sp>
    </p:spTree>
    <p:extLst>
      <p:ext uri="{BB962C8B-B14F-4D97-AF65-F5344CB8AC3E}">
        <p14:creationId xmlns:p14="http://schemas.microsoft.com/office/powerpoint/2010/main" val="21224478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64E33F93-080C-22A0-1F58-D2519AFF6916}"/>
              </a:ext>
            </a:extLst>
          </p:cNvPr>
          <p:cNvSpPr txBox="1"/>
          <p:nvPr/>
        </p:nvSpPr>
        <p:spPr>
          <a:xfrm>
            <a:off x="1656784" y="307818"/>
            <a:ext cx="6011501" cy="1015663"/>
          </a:xfrm>
          <a:prstGeom prst="rect">
            <a:avLst/>
          </a:prstGeom>
          <a:noFill/>
          <a:ln w="19050">
            <a:solidFill>
              <a:schemeClr val="tx1"/>
            </a:solidFill>
          </a:ln>
        </p:spPr>
        <p:txBody>
          <a:bodyPr wrap="square" rtlCol="0">
            <a:spAutoFit/>
          </a:bodyPr>
          <a:lstStyle/>
          <a:p>
            <a:r>
              <a:rPr lang="en-US" sz="2000" b="1" dirty="0">
                <a:effectLst>
                  <a:outerShdw blurRad="38100" dist="38100" dir="2700000" algn="tl">
                    <a:srgbClr val="000000">
                      <a:alpha val="43137"/>
                    </a:srgbClr>
                  </a:outerShdw>
                </a:effectLst>
              </a:rPr>
              <a:t>Don’t waste any part of your day, letting the enemy rob you of Joy,  Hope in the Lord, ability to see the good in each opportunity. </a:t>
            </a:r>
          </a:p>
        </p:txBody>
      </p:sp>
      <p:pic>
        <p:nvPicPr>
          <p:cNvPr id="6" name="Picture 5" descr="A person in a red dress&#10;&#10;Description automatically generated">
            <a:extLst>
              <a:ext uri="{FF2B5EF4-FFF2-40B4-BE49-F238E27FC236}">
                <a16:creationId xmlns:a16="http://schemas.microsoft.com/office/drawing/2014/main" xmlns="" id="{13BDE57A-4BD3-1299-7933-945220F1BD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0475" y="1620115"/>
            <a:ext cx="2753109" cy="4486901"/>
          </a:xfrm>
          <a:prstGeom prst="rect">
            <a:avLst/>
          </a:prstGeom>
        </p:spPr>
      </p:pic>
      <p:sp>
        <p:nvSpPr>
          <p:cNvPr id="7" name="TextBox 6">
            <a:extLst>
              <a:ext uri="{FF2B5EF4-FFF2-40B4-BE49-F238E27FC236}">
                <a16:creationId xmlns:a16="http://schemas.microsoft.com/office/drawing/2014/main" xmlns="" id="{31C9A258-9B91-C323-A71C-4C7386F719CB}"/>
              </a:ext>
            </a:extLst>
          </p:cNvPr>
          <p:cNvSpPr txBox="1"/>
          <p:nvPr/>
        </p:nvSpPr>
        <p:spPr>
          <a:xfrm>
            <a:off x="3685188" y="1620115"/>
            <a:ext cx="4798337" cy="3970318"/>
          </a:xfrm>
          <a:prstGeom prst="rect">
            <a:avLst/>
          </a:prstGeom>
          <a:noFill/>
          <a:ln w="19050">
            <a:solidFill>
              <a:schemeClr val="tx1"/>
            </a:solidFill>
          </a:ln>
        </p:spPr>
        <p:txBody>
          <a:bodyPr wrap="square" rtlCol="0">
            <a:spAutoFit/>
          </a:bodyPr>
          <a:lstStyle/>
          <a:p>
            <a:r>
              <a:rPr lang="en-US" b="1" dirty="0">
                <a:effectLst>
                  <a:outerShdw blurRad="38100" dist="38100" dir="2700000" algn="tl">
                    <a:srgbClr val="000000">
                      <a:alpha val="43137"/>
                    </a:srgbClr>
                  </a:outerShdw>
                </a:effectLst>
              </a:rPr>
              <a:t>Don’t waste any part of your day on negative thoughts. Live each day as if it is the only day you have left. Look for the good in each day. Stay away from negative people who will try to suck the joy out of your life. </a:t>
            </a:r>
          </a:p>
          <a:p>
            <a:endParaRPr lang="en-US" b="1" dirty="0">
              <a:effectLst>
                <a:outerShdw blurRad="38100" dist="38100" dir="2700000" algn="tl">
                  <a:srgbClr val="000000">
                    <a:alpha val="43137"/>
                  </a:srgbClr>
                </a:outerShdw>
              </a:effectLst>
            </a:endParaRPr>
          </a:p>
          <a:p>
            <a:r>
              <a:rPr lang="en-US" b="1" dirty="0">
                <a:effectLst>
                  <a:outerShdw blurRad="38100" dist="38100" dir="2700000" algn="tl">
                    <a:srgbClr val="000000">
                      <a:alpha val="43137"/>
                    </a:srgbClr>
                  </a:outerShdw>
                </a:effectLst>
              </a:rPr>
              <a:t>Never be a victim of circumstances. Live victoriously. Be an ambassador for Christ. Don’t waste your time on selfish ambition. </a:t>
            </a:r>
          </a:p>
          <a:p>
            <a:endParaRPr lang="en-US" b="1" dirty="0">
              <a:effectLst>
                <a:outerShdw blurRad="38100" dist="38100" dir="2700000" algn="tl">
                  <a:srgbClr val="000000">
                    <a:alpha val="43137"/>
                  </a:srgbClr>
                </a:outerShdw>
              </a:effectLst>
            </a:endParaRPr>
          </a:p>
          <a:p>
            <a:r>
              <a:rPr lang="en-US" b="1" dirty="0">
                <a:effectLst>
                  <a:outerShdw blurRad="38100" dist="38100" dir="2700000" algn="tl">
                    <a:srgbClr val="000000">
                      <a:alpha val="43137"/>
                    </a:srgbClr>
                  </a:outerShdw>
                </a:effectLst>
              </a:rPr>
              <a:t>When people do hurt you, use it as an opportunity to spur you on to be different then they are. </a:t>
            </a:r>
          </a:p>
        </p:txBody>
      </p:sp>
    </p:spTree>
    <p:extLst>
      <p:ext uri="{BB962C8B-B14F-4D97-AF65-F5344CB8AC3E}">
        <p14:creationId xmlns:p14="http://schemas.microsoft.com/office/powerpoint/2010/main" val="11215169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85FC21C4-E649-2B43-CAE3-5721D901936F}"/>
              </a:ext>
            </a:extLst>
          </p:cNvPr>
          <p:cNvSpPr txBox="1"/>
          <p:nvPr/>
        </p:nvSpPr>
        <p:spPr>
          <a:xfrm>
            <a:off x="1702051" y="353085"/>
            <a:ext cx="5223850" cy="830997"/>
          </a:xfrm>
          <a:prstGeom prst="rect">
            <a:avLst/>
          </a:prstGeom>
          <a:noFill/>
          <a:ln w="19050">
            <a:solidFill>
              <a:schemeClr val="tx1"/>
            </a:solidFill>
          </a:ln>
        </p:spPr>
        <p:txBody>
          <a:bodyPr wrap="square" rtlCol="0">
            <a:spAutoFit/>
          </a:bodyPr>
          <a:lstStyle/>
          <a:p>
            <a:r>
              <a:rPr lang="en-US" sz="2400" b="1" dirty="0">
                <a:effectLst>
                  <a:outerShdw blurRad="38100" dist="38100" dir="2700000" algn="tl">
                    <a:srgbClr val="000000">
                      <a:alpha val="43137"/>
                    </a:srgbClr>
                  </a:outerShdw>
                </a:effectLst>
              </a:rPr>
              <a:t>INVENTORY: Height, depth and width of His Love for you:  </a:t>
            </a:r>
          </a:p>
        </p:txBody>
      </p:sp>
      <p:sp>
        <p:nvSpPr>
          <p:cNvPr id="5" name="TextBox 4">
            <a:extLst>
              <a:ext uri="{FF2B5EF4-FFF2-40B4-BE49-F238E27FC236}">
                <a16:creationId xmlns:a16="http://schemas.microsoft.com/office/drawing/2014/main" xmlns="" id="{9C03B95C-D954-B786-CB5B-461B73B54946}"/>
              </a:ext>
            </a:extLst>
          </p:cNvPr>
          <p:cNvSpPr txBox="1"/>
          <p:nvPr/>
        </p:nvSpPr>
        <p:spPr>
          <a:xfrm>
            <a:off x="805759" y="1566249"/>
            <a:ext cx="7278986" cy="4524315"/>
          </a:xfrm>
          <a:prstGeom prst="rect">
            <a:avLst/>
          </a:prstGeom>
          <a:noFill/>
          <a:ln>
            <a:solidFill>
              <a:schemeClr val="tx1"/>
            </a:solidFill>
          </a:ln>
        </p:spPr>
        <p:txBody>
          <a:bodyPr wrap="square" rtlCol="0">
            <a:spAutoFit/>
          </a:bodyPr>
          <a:lstStyle/>
          <a:p>
            <a:pPr marL="285750" indent="-285750">
              <a:buFontTx/>
              <a:buChar char="-"/>
            </a:pPr>
            <a:r>
              <a:rPr lang="en-US" b="1" dirty="0">
                <a:effectLst>
                  <a:outerShdw blurRad="38100" dist="38100" dir="2700000" algn="tl">
                    <a:srgbClr val="000000">
                      <a:alpha val="43137"/>
                    </a:srgbClr>
                  </a:outerShdw>
                </a:effectLst>
              </a:rPr>
              <a:t>Did Jesus every protect you from terrible situation?</a:t>
            </a:r>
          </a:p>
          <a:p>
            <a:pPr marL="285750" indent="-285750">
              <a:buFontTx/>
              <a:buChar char="-"/>
            </a:pPr>
            <a:r>
              <a:rPr lang="en-US" b="1" dirty="0">
                <a:effectLst>
                  <a:outerShdw blurRad="38100" dist="38100" dir="2700000" algn="tl">
                    <a:srgbClr val="000000">
                      <a:alpha val="43137"/>
                    </a:srgbClr>
                  </a:outerShdw>
                </a:effectLst>
              </a:rPr>
              <a:t>   from serious injury/ accident      From bad business deal</a:t>
            </a:r>
          </a:p>
          <a:p>
            <a:pPr marL="285750" indent="-285750">
              <a:buFontTx/>
              <a:buChar char="-"/>
            </a:pPr>
            <a:r>
              <a:rPr lang="en-US" b="1" dirty="0">
                <a:effectLst>
                  <a:outerShdw blurRad="38100" dist="38100" dir="2700000" algn="tl">
                    <a:srgbClr val="000000">
                      <a:alpha val="43137"/>
                    </a:srgbClr>
                  </a:outerShdw>
                </a:effectLst>
              </a:rPr>
              <a:t>Has there been healing and blessing at times on you or family?   Sickness,   emotional turmoil,  restored relationships</a:t>
            </a:r>
          </a:p>
          <a:p>
            <a:pPr marL="285750" indent="-285750">
              <a:buFontTx/>
              <a:buChar char="-"/>
            </a:pPr>
            <a:r>
              <a:rPr lang="en-US" b="1" dirty="0">
                <a:effectLst>
                  <a:outerShdw blurRad="38100" dist="38100" dir="2700000" algn="tl">
                    <a:srgbClr val="000000">
                      <a:alpha val="43137"/>
                    </a:srgbClr>
                  </a:outerShdw>
                </a:effectLst>
              </a:rPr>
              <a:t>Has the Lord forgiven you of sins, faults and mistakes?</a:t>
            </a:r>
          </a:p>
          <a:p>
            <a:pPr marL="285750" indent="-285750">
              <a:buFontTx/>
              <a:buChar char="-"/>
            </a:pPr>
            <a:r>
              <a:rPr lang="en-US" b="1" dirty="0">
                <a:effectLst>
                  <a:outerShdw blurRad="38100" dist="38100" dir="2700000" algn="tl">
                    <a:srgbClr val="000000">
                      <a:alpha val="43137"/>
                    </a:srgbClr>
                  </a:outerShdw>
                </a:effectLst>
              </a:rPr>
              <a:t>Has the Lord provided for you financially, beyond your ability</a:t>
            </a:r>
          </a:p>
          <a:p>
            <a:pPr marL="285750" indent="-285750">
              <a:buFontTx/>
              <a:buChar char="-"/>
            </a:pPr>
            <a:r>
              <a:rPr lang="en-US" b="1" dirty="0">
                <a:effectLst>
                  <a:outerShdw blurRad="38100" dist="38100" dir="2700000" algn="tl">
                    <a:srgbClr val="000000">
                      <a:alpha val="43137"/>
                    </a:srgbClr>
                  </a:outerShdw>
                </a:effectLst>
              </a:rPr>
              <a:t>Are you in a different place over all then 10 years ago, 5 years ago,  year ago</a:t>
            </a:r>
          </a:p>
          <a:p>
            <a:pPr marL="285750" indent="-285750">
              <a:buFontTx/>
              <a:buChar char="-"/>
            </a:pPr>
            <a:r>
              <a:rPr lang="en-US" b="1" dirty="0">
                <a:effectLst>
                  <a:outerShdw blurRad="38100" dist="38100" dir="2700000" algn="tl">
                    <a:srgbClr val="000000">
                      <a:alpha val="43137"/>
                    </a:srgbClr>
                  </a:outerShdw>
                </a:effectLst>
              </a:rPr>
              <a:t>Are there people who have blessed you, with their kindness,</a:t>
            </a:r>
          </a:p>
          <a:p>
            <a:pPr marL="285750" indent="-285750">
              <a:buFontTx/>
              <a:buChar char="-"/>
            </a:pPr>
            <a:r>
              <a:rPr lang="en-US" b="1" dirty="0">
                <a:effectLst>
                  <a:outerShdw blurRad="38100" dist="38100" dir="2700000" algn="tl">
                    <a:srgbClr val="000000">
                      <a:alpha val="43137"/>
                    </a:srgbClr>
                  </a:outerShdw>
                </a:effectLst>
              </a:rPr>
              <a:t>   support,  practical help…. Prayers. </a:t>
            </a:r>
          </a:p>
          <a:p>
            <a:pPr marL="285750" indent="-285750">
              <a:buFontTx/>
              <a:buChar char="-"/>
            </a:pPr>
            <a:r>
              <a:rPr lang="en-US" b="1" dirty="0">
                <a:effectLst>
                  <a:outerShdw blurRad="38100" dist="38100" dir="2700000" algn="tl">
                    <a:srgbClr val="000000">
                      <a:alpha val="43137"/>
                    </a:srgbClr>
                  </a:outerShdw>
                </a:effectLst>
              </a:rPr>
              <a:t>Has God given you family to walk through this life?  Spouse,</a:t>
            </a:r>
          </a:p>
          <a:p>
            <a:pPr marL="285750" indent="-285750">
              <a:buFontTx/>
              <a:buChar char="-"/>
            </a:pPr>
            <a:r>
              <a:rPr lang="en-US" b="1" dirty="0">
                <a:effectLst>
                  <a:outerShdw blurRad="38100" dist="38100" dir="2700000" algn="tl">
                    <a:srgbClr val="000000">
                      <a:alpha val="43137"/>
                    </a:srgbClr>
                  </a:outerShdw>
                </a:effectLst>
              </a:rPr>
              <a:t>  children, grandchildren… </a:t>
            </a:r>
          </a:p>
          <a:p>
            <a:pPr marL="285750" indent="-285750">
              <a:buFontTx/>
              <a:buChar char="-"/>
            </a:pPr>
            <a:r>
              <a:rPr lang="en-US" b="1" dirty="0">
                <a:effectLst>
                  <a:outerShdw blurRad="38100" dist="38100" dir="2700000" algn="tl">
                    <a:srgbClr val="000000">
                      <a:alpha val="43137"/>
                    </a:srgbClr>
                  </a:outerShdw>
                </a:effectLst>
              </a:rPr>
              <a:t>Do you have neighbors who care about you,  that are a blessing?</a:t>
            </a:r>
          </a:p>
          <a:p>
            <a:pPr marL="285750" indent="-285750">
              <a:buFontTx/>
              <a:buChar char="-"/>
            </a:pPr>
            <a:r>
              <a:rPr lang="en-US" b="1" dirty="0">
                <a:effectLst>
                  <a:outerShdw blurRad="38100" dist="38100" dir="2700000" algn="tl">
                    <a:srgbClr val="000000">
                      <a:alpha val="43137"/>
                    </a:srgbClr>
                  </a:outerShdw>
                </a:effectLst>
              </a:rPr>
              <a:t>Do you realize the freedoms and blessing God has given you each day, that other nations don’t have?</a:t>
            </a:r>
          </a:p>
        </p:txBody>
      </p:sp>
    </p:spTree>
    <p:extLst>
      <p:ext uri="{BB962C8B-B14F-4D97-AF65-F5344CB8AC3E}">
        <p14:creationId xmlns:p14="http://schemas.microsoft.com/office/powerpoint/2010/main" val="2300094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5528D9-4C52-D23D-05C2-E2284F8C4148}"/>
              </a:ext>
            </a:extLst>
          </p:cNvPr>
          <p:cNvSpPr>
            <a:spLocks noGrp="1"/>
          </p:cNvSpPr>
          <p:nvPr>
            <p:ph type="title"/>
          </p:nvPr>
        </p:nvSpPr>
        <p:spPr/>
        <p:txBody>
          <a:bodyPr/>
          <a:lstStyle/>
          <a:p>
            <a:endParaRPr lang="en-US"/>
          </a:p>
        </p:txBody>
      </p:sp>
      <p:pic>
        <p:nvPicPr>
          <p:cNvPr id="5" name="Content Placeholder 4" descr="A person with a white beard and a blue flag&#10;&#10;Description automatically generated">
            <a:extLst>
              <a:ext uri="{FF2B5EF4-FFF2-40B4-BE49-F238E27FC236}">
                <a16:creationId xmlns:a16="http://schemas.microsoft.com/office/drawing/2014/main" xmlns="" id="{5F31209E-A032-815E-02B4-B617C7414FD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28787" y="325170"/>
            <a:ext cx="2959893" cy="3767138"/>
          </a:xfrm>
          <a:ln w="38100">
            <a:solidFill>
              <a:srgbClr val="FF0000"/>
            </a:solidFill>
          </a:ln>
        </p:spPr>
      </p:pic>
      <p:pic>
        <p:nvPicPr>
          <p:cNvPr id="7" name="Picture 6" descr="A close up of a text&#10;&#10;Description automatically generated">
            <a:extLst>
              <a:ext uri="{FF2B5EF4-FFF2-40B4-BE49-F238E27FC236}">
                <a16:creationId xmlns:a16="http://schemas.microsoft.com/office/drawing/2014/main" xmlns="" id="{01D0D6E5-1C06-A907-16CD-BDAF66CDA2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0821" y="4495800"/>
            <a:ext cx="4420217" cy="771633"/>
          </a:xfrm>
          <a:prstGeom prst="rect">
            <a:avLst/>
          </a:prstGeom>
        </p:spPr>
      </p:pic>
      <p:pic>
        <p:nvPicPr>
          <p:cNvPr id="9" name="Picture 8">
            <a:extLst>
              <a:ext uri="{FF2B5EF4-FFF2-40B4-BE49-F238E27FC236}">
                <a16:creationId xmlns:a16="http://schemas.microsoft.com/office/drawing/2014/main" xmlns="" id="{4DA8F153-AB89-0C70-E6DE-C2D3AF47577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692698"/>
            <a:ext cx="9144000" cy="631902"/>
          </a:xfrm>
          <a:prstGeom prst="rect">
            <a:avLst/>
          </a:prstGeom>
        </p:spPr>
      </p:pic>
    </p:spTree>
    <p:extLst>
      <p:ext uri="{BB962C8B-B14F-4D97-AF65-F5344CB8AC3E}">
        <p14:creationId xmlns:p14="http://schemas.microsoft.com/office/powerpoint/2010/main" val="6263533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5E0A60E9-0DF9-B093-D9F6-AC73393974D9}"/>
              </a:ext>
            </a:extLst>
          </p:cNvPr>
          <p:cNvSpPr txBox="1"/>
          <p:nvPr/>
        </p:nvSpPr>
        <p:spPr>
          <a:xfrm>
            <a:off x="525101" y="706170"/>
            <a:ext cx="7423842" cy="461665"/>
          </a:xfrm>
          <a:prstGeom prst="rect">
            <a:avLst/>
          </a:prstGeom>
          <a:noFill/>
        </p:spPr>
        <p:txBody>
          <a:bodyPr wrap="square" rtlCol="0">
            <a:spAutoFit/>
          </a:bodyPr>
          <a:lstStyle/>
          <a:p>
            <a:r>
              <a:rPr lang="en-US" sz="2400" b="1" dirty="0">
                <a:effectLst>
                  <a:outerShdw blurRad="38100" dist="38100" dir="2700000" algn="tl">
                    <a:srgbClr val="000000">
                      <a:alpha val="43137"/>
                    </a:srgbClr>
                  </a:outerShdw>
                </a:effectLst>
              </a:rPr>
              <a:t>The extent to which Jesus went to affect our lives</a:t>
            </a:r>
          </a:p>
        </p:txBody>
      </p:sp>
      <p:sp>
        <p:nvSpPr>
          <p:cNvPr id="5" name="TextBox 4">
            <a:extLst>
              <a:ext uri="{FF2B5EF4-FFF2-40B4-BE49-F238E27FC236}">
                <a16:creationId xmlns:a16="http://schemas.microsoft.com/office/drawing/2014/main" xmlns="" id="{B1FC43D4-C9FF-2275-71AC-3FEFA66D82DF}"/>
              </a:ext>
            </a:extLst>
          </p:cNvPr>
          <p:cNvSpPr txBox="1"/>
          <p:nvPr/>
        </p:nvSpPr>
        <p:spPr>
          <a:xfrm>
            <a:off x="525101" y="1738265"/>
            <a:ext cx="3132499" cy="2585323"/>
          </a:xfrm>
          <a:prstGeom prst="rect">
            <a:avLst/>
          </a:prstGeom>
          <a:noFill/>
          <a:ln w="19050">
            <a:solidFill>
              <a:schemeClr val="tx1"/>
            </a:solidFill>
          </a:ln>
        </p:spPr>
        <p:txBody>
          <a:bodyPr wrap="square" rtlCol="0">
            <a:spAutoFit/>
          </a:bodyPr>
          <a:lstStyle/>
          <a:p>
            <a:r>
              <a:rPr lang="en-US" b="1" dirty="0">
                <a:highlight>
                  <a:srgbClr val="FF0000"/>
                </a:highlight>
              </a:rPr>
              <a:t>His commitment:</a:t>
            </a:r>
          </a:p>
          <a:p>
            <a:r>
              <a:rPr lang="en-US" sz="1600" b="1" dirty="0"/>
              <a:t> - Created the universe</a:t>
            </a:r>
          </a:p>
          <a:p>
            <a:r>
              <a:rPr lang="en-US" sz="1600" b="1" dirty="0"/>
              <a:t> - Created a tiny dirt ball for 	our survival</a:t>
            </a:r>
          </a:p>
          <a:p>
            <a:pPr marL="285750" indent="-285750">
              <a:buFontTx/>
              <a:buChar char="-"/>
            </a:pPr>
            <a:r>
              <a:rPr lang="en-US" sz="1600" b="1" dirty="0"/>
              <a:t>Established relationship</a:t>
            </a:r>
          </a:p>
          <a:p>
            <a:pPr marL="285750" indent="-285750">
              <a:buFontTx/>
              <a:buChar char="-"/>
            </a:pPr>
            <a:r>
              <a:rPr lang="en-US" sz="1600" b="1" dirty="0"/>
              <a:t>Wanted family and peoples to participate in His expansion of kingdom</a:t>
            </a:r>
          </a:p>
          <a:p>
            <a:pPr marL="285750" indent="-285750">
              <a:buFontTx/>
              <a:buChar char="-"/>
            </a:pPr>
            <a:r>
              <a:rPr lang="en-US" sz="1600" b="1" dirty="0"/>
              <a:t>Gave us dominion over the earth and all creatures</a:t>
            </a:r>
          </a:p>
        </p:txBody>
      </p:sp>
      <p:sp>
        <p:nvSpPr>
          <p:cNvPr id="6" name="TextBox 5">
            <a:extLst>
              <a:ext uri="{FF2B5EF4-FFF2-40B4-BE49-F238E27FC236}">
                <a16:creationId xmlns:a16="http://schemas.microsoft.com/office/drawing/2014/main" xmlns="" id="{7EB4555B-6A0A-2346-E9DF-75B46E346863}"/>
              </a:ext>
            </a:extLst>
          </p:cNvPr>
          <p:cNvSpPr txBox="1"/>
          <p:nvPr/>
        </p:nvSpPr>
        <p:spPr>
          <a:xfrm>
            <a:off x="4101220" y="1738265"/>
            <a:ext cx="2996696" cy="2585323"/>
          </a:xfrm>
          <a:prstGeom prst="rect">
            <a:avLst/>
          </a:prstGeom>
          <a:noFill/>
          <a:ln w="19050">
            <a:solidFill>
              <a:schemeClr val="tx1"/>
            </a:solidFill>
          </a:ln>
        </p:spPr>
        <p:txBody>
          <a:bodyPr wrap="square" rtlCol="0">
            <a:spAutoFit/>
          </a:bodyPr>
          <a:lstStyle/>
          <a:p>
            <a:r>
              <a:rPr lang="en-US" b="1" dirty="0">
                <a:highlight>
                  <a:srgbClr val="FF0000"/>
                </a:highlight>
              </a:rPr>
              <a:t>Our demise of His plan</a:t>
            </a:r>
            <a:r>
              <a:rPr lang="en-US" b="1" dirty="0"/>
              <a:t>:</a:t>
            </a:r>
          </a:p>
          <a:p>
            <a:pPr marL="285750" indent="-285750">
              <a:buFontTx/>
              <a:buChar char="-"/>
            </a:pPr>
            <a:r>
              <a:rPr lang="en-US" sz="1600" b="1" dirty="0"/>
              <a:t>Disobeyed and did what we wanted to…</a:t>
            </a:r>
          </a:p>
          <a:p>
            <a:pPr marL="285750" indent="-285750">
              <a:buFontTx/>
              <a:buChar char="-"/>
            </a:pPr>
            <a:r>
              <a:rPr lang="en-US" sz="1600" b="1" dirty="0"/>
              <a:t>He reluctantly pushed mankind out of relationship. </a:t>
            </a:r>
          </a:p>
          <a:p>
            <a:pPr marL="285750" indent="-285750">
              <a:buFontTx/>
              <a:buChar char="-"/>
            </a:pPr>
            <a:r>
              <a:rPr lang="en-US" sz="1600" b="1" dirty="0"/>
              <a:t>Ended our chances to spend eternity in heaven</a:t>
            </a:r>
          </a:p>
          <a:p>
            <a:pPr marL="285750" indent="-285750">
              <a:buFontTx/>
              <a:buChar char="-"/>
            </a:pPr>
            <a:r>
              <a:rPr lang="en-US" sz="1600" b="1" dirty="0"/>
              <a:t>Instead destined for an eternity in hell.</a:t>
            </a:r>
          </a:p>
        </p:txBody>
      </p:sp>
      <p:sp>
        <p:nvSpPr>
          <p:cNvPr id="7" name="TextBox 6">
            <a:extLst>
              <a:ext uri="{FF2B5EF4-FFF2-40B4-BE49-F238E27FC236}">
                <a16:creationId xmlns:a16="http://schemas.microsoft.com/office/drawing/2014/main" xmlns="" id="{90C581DF-E310-F04B-652C-1804B17C2091}"/>
              </a:ext>
            </a:extLst>
          </p:cNvPr>
          <p:cNvSpPr txBox="1"/>
          <p:nvPr/>
        </p:nvSpPr>
        <p:spPr>
          <a:xfrm>
            <a:off x="986828" y="4861711"/>
            <a:ext cx="6455121" cy="523220"/>
          </a:xfrm>
          <a:prstGeom prst="rect">
            <a:avLst/>
          </a:prstGeom>
          <a:noFill/>
          <a:ln>
            <a:solidFill>
              <a:schemeClr val="bg1"/>
            </a:solidFill>
          </a:ln>
        </p:spPr>
        <p:txBody>
          <a:bodyPr wrap="square" rtlCol="0">
            <a:spAutoFit/>
          </a:bodyPr>
          <a:lstStyle/>
          <a:p>
            <a:r>
              <a:rPr lang="en-US" sz="2800" b="1" dirty="0">
                <a:highlight>
                  <a:srgbClr val="FF0000"/>
                </a:highlight>
              </a:rPr>
              <a:t>His determination to fix the problem</a:t>
            </a:r>
          </a:p>
        </p:txBody>
      </p:sp>
    </p:spTree>
    <p:extLst>
      <p:ext uri="{BB962C8B-B14F-4D97-AF65-F5344CB8AC3E}">
        <p14:creationId xmlns:p14="http://schemas.microsoft.com/office/powerpoint/2010/main" val="31069673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and person in a manger with a baby&#10;&#10;Description automatically generated">
            <a:extLst>
              <a:ext uri="{FF2B5EF4-FFF2-40B4-BE49-F238E27FC236}">
                <a16:creationId xmlns:a16="http://schemas.microsoft.com/office/drawing/2014/main" xmlns="" id="{9B138DF5-C2E4-32D3-3A20-57CD2F4317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8475" y="399429"/>
            <a:ext cx="3900936" cy="2821341"/>
          </a:xfrm>
          <a:prstGeom prst="rect">
            <a:avLst/>
          </a:prstGeom>
          <a:ln w="19050">
            <a:solidFill>
              <a:schemeClr val="tx1"/>
            </a:solidFill>
          </a:ln>
        </p:spPr>
      </p:pic>
      <p:pic>
        <p:nvPicPr>
          <p:cNvPr id="7" name="Picture 6" descr="A person pointing at the camera&#10;&#10;Description automatically generated">
            <a:extLst>
              <a:ext uri="{FF2B5EF4-FFF2-40B4-BE49-F238E27FC236}">
                <a16:creationId xmlns:a16="http://schemas.microsoft.com/office/drawing/2014/main" xmlns="" id="{319CEE77-DACF-51AB-162B-22E8B17A78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2526" y="1085821"/>
            <a:ext cx="3900936" cy="2884824"/>
          </a:xfrm>
          <a:prstGeom prst="rect">
            <a:avLst/>
          </a:prstGeom>
          <a:ln w="19050">
            <a:solidFill>
              <a:schemeClr val="tx1"/>
            </a:solidFill>
          </a:ln>
        </p:spPr>
      </p:pic>
      <p:pic>
        <p:nvPicPr>
          <p:cNvPr id="9" name="Picture 8" descr="A person with a beard and cross&#10;&#10;Description automatically generated">
            <a:extLst>
              <a:ext uri="{FF2B5EF4-FFF2-40B4-BE49-F238E27FC236}">
                <a16:creationId xmlns:a16="http://schemas.microsoft.com/office/drawing/2014/main" xmlns="" id="{38837475-D237-4DDA-5DBA-5CFC1DBC51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04017" y="3220770"/>
            <a:ext cx="3365100" cy="3635139"/>
          </a:xfrm>
          <a:prstGeom prst="rect">
            <a:avLst/>
          </a:prstGeom>
          <a:ln w="19050">
            <a:solidFill>
              <a:srgbClr val="FF0000"/>
            </a:solidFill>
          </a:ln>
        </p:spPr>
      </p:pic>
      <p:sp>
        <p:nvSpPr>
          <p:cNvPr id="10" name="TextBox 9">
            <a:extLst>
              <a:ext uri="{FF2B5EF4-FFF2-40B4-BE49-F238E27FC236}">
                <a16:creationId xmlns:a16="http://schemas.microsoft.com/office/drawing/2014/main" xmlns="" id="{4160208D-162D-0C23-36F9-9E4F7F40CAB8}"/>
              </a:ext>
            </a:extLst>
          </p:cNvPr>
          <p:cNvSpPr txBox="1"/>
          <p:nvPr/>
        </p:nvSpPr>
        <p:spPr>
          <a:xfrm>
            <a:off x="823866" y="5975287"/>
            <a:ext cx="7387628" cy="461665"/>
          </a:xfrm>
          <a:prstGeom prst="rect">
            <a:avLst/>
          </a:prstGeom>
          <a:solidFill>
            <a:schemeClr val="tx2"/>
          </a:solidFill>
          <a:ln w="19050">
            <a:solidFill>
              <a:schemeClr val="bg1"/>
            </a:solidFill>
          </a:ln>
        </p:spPr>
        <p:txBody>
          <a:bodyPr wrap="square" rtlCol="0">
            <a:spAutoFit/>
          </a:bodyPr>
          <a:lstStyle/>
          <a:p>
            <a:r>
              <a:rPr lang="en-US" sz="2400" b="1" dirty="0">
                <a:solidFill>
                  <a:srgbClr val="FF0000"/>
                </a:solidFill>
              </a:rPr>
              <a:t>Total commitment to seeing our lives redeemed</a:t>
            </a:r>
          </a:p>
        </p:txBody>
      </p:sp>
    </p:spTree>
    <p:extLst>
      <p:ext uri="{BB962C8B-B14F-4D97-AF65-F5344CB8AC3E}">
        <p14:creationId xmlns:p14="http://schemas.microsoft.com/office/powerpoint/2010/main" val="22297216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3485828-2712-E8BF-0BFE-C8CDD9A57838}"/>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xmlns="" id="{4DB9F08B-215F-F354-DC7E-E155FE3AF4E6}"/>
              </a:ext>
            </a:extLst>
          </p:cNvPr>
          <p:cNvPicPr>
            <a:picLocks noGrp="1" noChangeAspect="1"/>
          </p:cNvPicPr>
          <p:nvPr>
            <p:ph idx="1"/>
          </p:nvPr>
        </p:nvPicPr>
        <p:blipFill>
          <a:blip r:embed="rId2"/>
          <a:stretch>
            <a:fillRect/>
          </a:stretch>
        </p:blipFill>
        <p:spPr>
          <a:xfrm>
            <a:off x="2951181" y="1249235"/>
            <a:ext cx="2725342" cy="4431521"/>
          </a:xfrm>
          <a:prstGeom prst="rect">
            <a:avLst/>
          </a:prstGeom>
        </p:spPr>
      </p:pic>
      <p:sp>
        <p:nvSpPr>
          <p:cNvPr id="5" name="TextBox 4">
            <a:extLst>
              <a:ext uri="{FF2B5EF4-FFF2-40B4-BE49-F238E27FC236}">
                <a16:creationId xmlns:a16="http://schemas.microsoft.com/office/drawing/2014/main" xmlns="" id="{9AE0CDA5-925F-0F2A-B29F-A8DAE45DB895}"/>
              </a:ext>
            </a:extLst>
          </p:cNvPr>
          <p:cNvSpPr txBox="1"/>
          <p:nvPr/>
        </p:nvSpPr>
        <p:spPr>
          <a:xfrm>
            <a:off x="1747320" y="172017"/>
            <a:ext cx="6011501" cy="1077218"/>
          </a:xfrm>
          <a:prstGeom prst="rect">
            <a:avLst/>
          </a:prstGeom>
          <a:noFill/>
        </p:spPr>
        <p:txBody>
          <a:bodyPr wrap="square" rtlCol="0">
            <a:spAutoFit/>
          </a:bodyPr>
          <a:lstStyle/>
          <a:p>
            <a:r>
              <a:rPr lang="en-US" sz="3200" b="1" dirty="0">
                <a:effectLst>
                  <a:outerShdw blurRad="38100" dist="38100" dir="2700000" algn="tl">
                    <a:srgbClr val="000000">
                      <a:alpha val="43137"/>
                    </a:srgbClr>
                  </a:outerShdw>
                </a:effectLst>
              </a:rPr>
              <a:t>Jesus Made a way and left nothing stand in the way</a:t>
            </a:r>
          </a:p>
        </p:txBody>
      </p:sp>
      <p:sp>
        <p:nvSpPr>
          <p:cNvPr id="6" name="TextBox 5">
            <a:extLst>
              <a:ext uri="{FF2B5EF4-FFF2-40B4-BE49-F238E27FC236}">
                <a16:creationId xmlns:a16="http://schemas.microsoft.com/office/drawing/2014/main" xmlns="" id="{FCF01F44-CE15-9BD9-88FB-66A3457A0BC2}"/>
              </a:ext>
            </a:extLst>
          </p:cNvPr>
          <p:cNvSpPr txBox="1"/>
          <p:nvPr/>
        </p:nvSpPr>
        <p:spPr>
          <a:xfrm>
            <a:off x="1846907" y="5902859"/>
            <a:ext cx="5241360" cy="646331"/>
          </a:xfrm>
          <a:prstGeom prst="rect">
            <a:avLst/>
          </a:prstGeom>
          <a:solidFill>
            <a:schemeClr val="tx2"/>
          </a:solidFill>
        </p:spPr>
        <p:txBody>
          <a:bodyPr wrap="square" rtlCol="0">
            <a:spAutoFit/>
          </a:bodyPr>
          <a:lstStyle/>
          <a:p>
            <a:r>
              <a:rPr lang="en-US" dirty="0">
                <a:solidFill>
                  <a:srgbClr val="FF0000"/>
                </a:solidFill>
              </a:rPr>
              <a:t>Physical healing, emotional healing, restored relationships, future hope, freedom anxiety</a:t>
            </a:r>
          </a:p>
        </p:txBody>
      </p:sp>
    </p:spTree>
    <p:extLst>
      <p:ext uri="{BB962C8B-B14F-4D97-AF65-F5344CB8AC3E}">
        <p14:creationId xmlns:p14="http://schemas.microsoft.com/office/powerpoint/2010/main" val="38238120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0024FD9-8624-205B-1ED2-1FAB4FA2A04A}"/>
              </a:ext>
            </a:extLst>
          </p:cNvPr>
          <p:cNvSpPr>
            <a:spLocks noGrp="1"/>
          </p:cNvSpPr>
          <p:nvPr>
            <p:ph type="title"/>
          </p:nvPr>
        </p:nvSpPr>
        <p:spPr/>
        <p:txBody>
          <a:bodyPr/>
          <a:lstStyle/>
          <a:p>
            <a:endParaRPr lang="en-US"/>
          </a:p>
        </p:txBody>
      </p:sp>
      <p:sp>
        <p:nvSpPr>
          <p:cNvPr id="4" name="TextBox 3">
            <a:extLst>
              <a:ext uri="{FF2B5EF4-FFF2-40B4-BE49-F238E27FC236}">
                <a16:creationId xmlns:a16="http://schemas.microsoft.com/office/drawing/2014/main" xmlns="" id="{446E6BC5-114C-81D3-74C5-A5EF713A4FFB}"/>
              </a:ext>
            </a:extLst>
          </p:cNvPr>
          <p:cNvSpPr txBox="1"/>
          <p:nvPr/>
        </p:nvSpPr>
        <p:spPr>
          <a:xfrm>
            <a:off x="1674891" y="488887"/>
            <a:ext cx="5078994" cy="1938992"/>
          </a:xfrm>
          <a:prstGeom prst="rect">
            <a:avLst/>
          </a:prstGeom>
          <a:noFill/>
          <a:ln w="19050">
            <a:solidFill>
              <a:schemeClr val="tx1"/>
            </a:solidFill>
          </a:ln>
        </p:spPr>
        <p:txBody>
          <a:bodyPr wrap="square" rtlCol="0">
            <a:spAutoFit/>
          </a:bodyPr>
          <a:lstStyle/>
          <a:p>
            <a:r>
              <a:rPr lang="en-US" sz="2000" b="1" dirty="0"/>
              <a:t>The underlying foundation of Christ’s determination to reach us and offer a new life, full of richness…..</a:t>
            </a:r>
            <a:r>
              <a:rPr lang="en-US" sz="2000" b="1" dirty="0">
                <a:solidFill>
                  <a:srgbClr val="FF0000"/>
                </a:solidFill>
              </a:rPr>
              <a:t>He is always thinking of the needs of others first!!  </a:t>
            </a:r>
            <a:r>
              <a:rPr lang="en-US" sz="2000" b="1" dirty="0"/>
              <a:t>He is compelled by compassion and grace for all.       </a:t>
            </a:r>
            <a:r>
              <a:rPr lang="en-US" sz="2000" b="1" dirty="0">
                <a:solidFill>
                  <a:schemeClr val="bg1"/>
                </a:solidFill>
              </a:rPr>
              <a:t>Phil. 2: 3-10</a:t>
            </a:r>
            <a:endParaRPr lang="en-US" sz="2000" b="1" dirty="0"/>
          </a:p>
        </p:txBody>
      </p:sp>
      <p:pic>
        <p:nvPicPr>
          <p:cNvPr id="6" name="Picture 5" descr="A person holding a person's face&#10;&#10;Description automatically generated">
            <a:extLst>
              <a:ext uri="{FF2B5EF4-FFF2-40B4-BE49-F238E27FC236}">
                <a16:creationId xmlns:a16="http://schemas.microsoft.com/office/drawing/2014/main" xmlns="" id="{C6A30385-9C5C-7A88-1111-3445EE18CB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8827" y="2825065"/>
            <a:ext cx="4751122" cy="3682771"/>
          </a:xfrm>
          <a:prstGeom prst="rect">
            <a:avLst/>
          </a:prstGeom>
          <a:ln w="19050">
            <a:solidFill>
              <a:schemeClr val="tx1"/>
            </a:solidFill>
          </a:ln>
        </p:spPr>
      </p:pic>
    </p:spTree>
    <p:extLst>
      <p:ext uri="{BB962C8B-B14F-4D97-AF65-F5344CB8AC3E}">
        <p14:creationId xmlns:p14="http://schemas.microsoft.com/office/powerpoint/2010/main" val="39652162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2A452AA2-9569-EE93-29B5-D9EA1552A21B}"/>
              </a:ext>
            </a:extLst>
          </p:cNvPr>
          <p:cNvSpPr txBox="1"/>
          <p:nvPr/>
        </p:nvSpPr>
        <p:spPr>
          <a:xfrm>
            <a:off x="1702051" y="552262"/>
            <a:ext cx="5296277" cy="1015663"/>
          </a:xfrm>
          <a:prstGeom prst="rect">
            <a:avLst/>
          </a:prstGeom>
          <a:noFill/>
          <a:ln w="19050">
            <a:solidFill>
              <a:schemeClr val="tx1"/>
            </a:solidFill>
          </a:ln>
        </p:spPr>
        <p:txBody>
          <a:bodyPr wrap="square" rtlCol="0">
            <a:spAutoFit/>
          </a:bodyPr>
          <a:lstStyle/>
          <a:p>
            <a:r>
              <a:rPr lang="en-US" sz="2000" b="1" dirty="0">
                <a:effectLst>
                  <a:outerShdw blurRad="38100" dist="38100" dir="2700000" algn="tl">
                    <a:srgbClr val="000000">
                      <a:alpha val="43137"/>
                    </a:srgbClr>
                  </a:outerShdw>
                </a:effectLst>
              </a:rPr>
              <a:t>As Christ followers, we are indebted to His sacrifice and dedication to our salvation and enrichment of this earthly life.</a:t>
            </a:r>
          </a:p>
        </p:txBody>
      </p:sp>
      <p:sp>
        <p:nvSpPr>
          <p:cNvPr id="5" name="TextBox 4">
            <a:extLst>
              <a:ext uri="{FF2B5EF4-FFF2-40B4-BE49-F238E27FC236}">
                <a16:creationId xmlns:a16="http://schemas.microsoft.com/office/drawing/2014/main" xmlns="" id="{692F41AD-B464-BE0D-22EA-B5DC0AD1D558}"/>
              </a:ext>
            </a:extLst>
          </p:cNvPr>
          <p:cNvSpPr txBox="1"/>
          <p:nvPr/>
        </p:nvSpPr>
        <p:spPr>
          <a:xfrm>
            <a:off x="1339913" y="1883121"/>
            <a:ext cx="6020554" cy="1754326"/>
          </a:xfrm>
          <a:prstGeom prst="rect">
            <a:avLst/>
          </a:prstGeom>
          <a:noFill/>
          <a:ln w="19050">
            <a:solidFill>
              <a:schemeClr val="tx1"/>
            </a:solidFill>
          </a:ln>
        </p:spPr>
        <p:txBody>
          <a:bodyPr wrap="square" rtlCol="0">
            <a:spAutoFit/>
          </a:bodyPr>
          <a:lstStyle/>
          <a:p>
            <a:r>
              <a:rPr lang="en-US" b="1" dirty="0">
                <a:solidFill>
                  <a:srgbClr val="FF0000"/>
                </a:solidFill>
                <a:effectLst>
                  <a:outerShdw blurRad="38100" dist="38100" dir="2700000" algn="tl">
                    <a:srgbClr val="000000">
                      <a:alpha val="43137"/>
                    </a:srgbClr>
                  </a:outerShdw>
                </a:effectLst>
              </a:rPr>
              <a:t>Theres a response of worship, and dedication to serving Him as Lord of our lives…</a:t>
            </a:r>
          </a:p>
          <a:p>
            <a:endParaRPr lang="en-US" b="1" dirty="0">
              <a:solidFill>
                <a:srgbClr val="FF0000"/>
              </a:solidFill>
              <a:effectLst>
                <a:outerShdw blurRad="38100" dist="38100" dir="2700000" algn="tl">
                  <a:srgbClr val="000000">
                    <a:alpha val="43137"/>
                  </a:srgbClr>
                </a:outerShdw>
              </a:effectLst>
            </a:endParaRPr>
          </a:p>
          <a:p>
            <a:r>
              <a:rPr lang="en-US" b="1" dirty="0">
                <a:solidFill>
                  <a:srgbClr val="FF0000"/>
                </a:solidFill>
                <a:effectLst>
                  <a:outerShdw blurRad="38100" dist="38100" dir="2700000" algn="tl">
                    <a:srgbClr val="000000">
                      <a:alpha val="43137"/>
                    </a:srgbClr>
                  </a:outerShdw>
                </a:effectLst>
              </a:rPr>
              <a:t>There is a humility and compassion to treat others around me with them grace and favor He has sown me. </a:t>
            </a:r>
          </a:p>
        </p:txBody>
      </p:sp>
      <p:sp>
        <p:nvSpPr>
          <p:cNvPr id="8" name="TextBox 7">
            <a:extLst>
              <a:ext uri="{FF2B5EF4-FFF2-40B4-BE49-F238E27FC236}">
                <a16:creationId xmlns:a16="http://schemas.microsoft.com/office/drawing/2014/main" xmlns="" id="{CF66D3C4-46C5-C42C-CF4A-E825EBD04F7B}"/>
              </a:ext>
            </a:extLst>
          </p:cNvPr>
          <p:cNvSpPr txBox="1"/>
          <p:nvPr/>
        </p:nvSpPr>
        <p:spPr>
          <a:xfrm>
            <a:off x="1339913" y="4590107"/>
            <a:ext cx="6228784" cy="923330"/>
          </a:xfrm>
          <a:prstGeom prst="rect">
            <a:avLst/>
          </a:prstGeom>
          <a:noFill/>
        </p:spPr>
        <p:txBody>
          <a:bodyPr wrap="square" rtlCol="0">
            <a:spAutoFit/>
          </a:bodyPr>
          <a:lstStyle/>
          <a:p>
            <a:r>
              <a:rPr lang="en-US" b="1" dirty="0"/>
              <a:t>Phil.  2: 5 -   Maintain the same attitude Jesus did</a:t>
            </a:r>
          </a:p>
          <a:p>
            <a:r>
              <a:rPr lang="en-US" b="1" dirty="0"/>
              <a:t>Rom. 15:  1-3  Don’t please yourself, help others</a:t>
            </a:r>
          </a:p>
          <a:p>
            <a:r>
              <a:rPr lang="en-US" b="1" dirty="0"/>
              <a:t>Eph. 4:32  -  Forgive each other as Christ forgave you</a:t>
            </a:r>
          </a:p>
        </p:txBody>
      </p:sp>
    </p:spTree>
    <p:extLst>
      <p:ext uri="{BB962C8B-B14F-4D97-AF65-F5344CB8AC3E}">
        <p14:creationId xmlns:p14="http://schemas.microsoft.com/office/powerpoint/2010/main" val="25236671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F037473-1F8D-E47F-BCD9-7E7B53D7F39E}"/>
              </a:ext>
            </a:extLst>
          </p:cNvPr>
          <p:cNvSpPr>
            <a:spLocks noGrp="1"/>
          </p:cNvSpPr>
          <p:nvPr>
            <p:ph type="title"/>
          </p:nvPr>
        </p:nvSpPr>
        <p:spPr/>
        <p:txBody>
          <a:bodyPr/>
          <a:lstStyle/>
          <a:p>
            <a:endParaRPr lang="en-US"/>
          </a:p>
        </p:txBody>
      </p:sp>
      <p:sp>
        <p:nvSpPr>
          <p:cNvPr id="4" name="TextBox 3">
            <a:extLst>
              <a:ext uri="{FF2B5EF4-FFF2-40B4-BE49-F238E27FC236}">
                <a16:creationId xmlns:a16="http://schemas.microsoft.com/office/drawing/2014/main" xmlns="" id="{8577114B-88BE-DE83-84A8-613436F03B44}"/>
              </a:ext>
            </a:extLst>
          </p:cNvPr>
          <p:cNvSpPr txBox="1"/>
          <p:nvPr/>
        </p:nvSpPr>
        <p:spPr>
          <a:xfrm>
            <a:off x="1303699" y="525100"/>
            <a:ext cx="6690511" cy="400110"/>
          </a:xfrm>
          <a:prstGeom prst="rect">
            <a:avLst/>
          </a:prstGeom>
          <a:noFill/>
        </p:spPr>
        <p:txBody>
          <a:bodyPr wrap="square" rtlCol="0">
            <a:spAutoFit/>
          </a:bodyPr>
          <a:lstStyle/>
          <a:p>
            <a:r>
              <a:rPr lang="en-US" sz="2000" b="1" dirty="0">
                <a:effectLst>
                  <a:outerShdw blurRad="38100" dist="38100" dir="2700000" algn="tl">
                    <a:srgbClr val="000000">
                      <a:alpha val="43137"/>
                    </a:srgbClr>
                  </a:outerShdw>
                </a:effectLst>
              </a:rPr>
              <a:t>Our world is in real trouble.  Nations are crumbling.. </a:t>
            </a:r>
          </a:p>
        </p:txBody>
      </p:sp>
      <p:pic>
        <p:nvPicPr>
          <p:cNvPr id="6" name="Picture 5" descr="A planet earth from space&#10;&#10;Description automatically generated">
            <a:extLst>
              <a:ext uri="{FF2B5EF4-FFF2-40B4-BE49-F238E27FC236}">
                <a16:creationId xmlns:a16="http://schemas.microsoft.com/office/drawing/2014/main" xmlns="" id="{4304109B-705B-3DB3-8185-E617033D17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8345" y="1203011"/>
            <a:ext cx="3620660" cy="3430100"/>
          </a:xfrm>
          <a:prstGeom prst="rect">
            <a:avLst/>
          </a:prstGeom>
        </p:spPr>
      </p:pic>
      <p:sp>
        <p:nvSpPr>
          <p:cNvPr id="7" name="TextBox 6">
            <a:extLst>
              <a:ext uri="{FF2B5EF4-FFF2-40B4-BE49-F238E27FC236}">
                <a16:creationId xmlns:a16="http://schemas.microsoft.com/office/drawing/2014/main" xmlns="" id="{16A44A1F-2A6D-CEFA-C1F4-3B1CAD8DFEF1}"/>
              </a:ext>
            </a:extLst>
          </p:cNvPr>
          <p:cNvSpPr txBox="1"/>
          <p:nvPr/>
        </p:nvSpPr>
        <p:spPr>
          <a:xfrm>
            <a:off x="1090941" y="4910912"/>
            <a:ext cx="6310265" cy="646331"/>
          </a:xfrm>
          <a:prstGeom prst="rect">
            <a:avLst/>
          </a:prstGeom>
          <a:solidFill>
            <a:schemeClr val="tx2"/>
          </a:solidFill>
          <a:ln>
            <a:solidFill>
              <a:schemeClr val="bg1"/>
            </a:solidFill>
          </a:ln>
        </p:spPr>
        <p:txBody>
          <a:bodyPr wrap="square" rtlCol="0">
            <a:spAutoFit/>
          </a:bodyPr>
          <a:lstStyle/>
          <a:p>
            <a:r>
              <a:rPr lang="en-US" b="1" dirty="0">
                <a:solidFill>
                  <a:srgbClr val="FF0000"/>
                </a:solidFill>
              </a:rPr>
              <a:t>France, Ukraine, South Korea, Syria, Israel,  Romania,</a:t>
            </a:r>
          </a:p>
          <a:p>
            <a:r>
              <a:rPr lang="en-US" b="1" dirty="0">
                <a:solidFill>
                  <a:srgbClr val="FF0000"/>
                </a:solidFill>
              </a:rPr>
              <a:t>Venezuela, Georgia, Cuba, Hati, United Kingdom</a:t>
            </a:r>
          </a:p>
        </p:txBody>
      </p:sp>
    </p:spTree>
    <p:extLst>
      <p:ext uri="{BB962C8B-B14F-4D97-AF65-F5344CB8AC3E}">
        <p14:creationId xmlns:p14="http://schemas.microsoft.com/office/powerpoint/2010/main" val="7970749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E2D6F35-9A41-295D-C283-7ECD7BE29A99}"/>
              </a:ext>
            </a:extLst>
          </p:cNvPr>
          <p:cNvSpPr>
            <a:spLocks noGrp="1"/>
          </p:cNvSpPr>
          <p:nvPr>
            <p:ph type="title"/>
          </p:nvPr>
        </p:nvSpPr>
        <p:spPr/>
        <p:txBody>
          <a:bodyPr/>
          <a:lstStyle/>
          <a:p>
            <a:endParaRPr lang="en-US"/>
          </a:p>
        </p:txBody>
      </p:sp>
      <p:sp>
        <p:nvSpPr>
          <p:cNvPr id="4" name="TextBox 3">
            <a:extLst>
              <a:ext uri="{FF2B5EF4-FFF2-40B4-BE49-F238E27FC236}">
                <a16:creationId xmlns:a16="http://schemas.microsoft.com/office/drawing/2014/main" xmlns="" id="{7CA92CDA-433C-B831-31D4-926A20E8C605}"/>
              </a:ext>
            </a:extLst>
          </p:cNvPr>
          <p:cNvSpPr txBox="1"/>
          <p:nvPr/>
        </p:nvSpPr>
        <p:spPr>
          <a:xfrm>
            <a:off x="1991762" y="679010"/>
            <a:ext cx="5296278" cy="1015663"/>
          </a:xfrm>
          <a:prstGeom prst="rect">
            <a:avLst/>
          </a:prstGeom>
          <a:noFill/>
          <a:ln w="19050">
            <a:solidFill>
              <a:schemeClr val="tx1"/>
            </a:solidFill>
          </a:ln>
        </p:spPr>
        <p:txBody>
          <a:bodyPr wrap="square" rtlCol="0">
            <a:spAutoFit/>
          </a:bodyPr>
          <a:lstStyle/>
          <a:p>
            <a:r>
              <a:rPr lang="en-US" sz="2000" b="1" dirty="0">
                <a:effectLst>
                  <a:outerShdw blurRad="38100" dist="38100" dir="2700000" algn="tl">
                    <a:srgbClr val="000000">
                      <a:alpha val="43137"/>
                    </a:srgbClr>
                  </a:outerShdw>
                </a:effectLst>
              </a:rPr>
              <a:t>God is allowing the world to be shaken politically, socially, spiritually…    </a:t>
            </a:r>
          </a:p>
          <a:p>
            <a:r>
              <a:rPr lang="en-US" sz="2000" b="1" dirty="0"/>
              <a:t> </a:t>
            </a:r>
            <a:r>
              <a:rPr lang="en-US" sz="2000" b="1" dirty="0">
                <a:solidFill>
                  <a:schemeClr val="bg1"/>
                </a:solidFill>
              </a:rPr>
              <a:t>Heb. 12: 27</a:t>
            </a:r>
            <a:endParaRPr lang="en-US" sz="2000" b="1" dirty="0"/>
          </a:p>
        </p:txBody>
      </p:sp>
      <p:sp>
        <p:nvSpPr>
          <p:cNvPr id="6" name="TextBox 5">
            <a:extLst>
              <a:ext uri="{FF2B5EF4-FFF2-40B4-BE49-F238E27FC236}">
                <a16:creationId xmlns:a16="http://schemas.microsoft.com/office/drawing/2014/main" xmlns="" id="{932D9612-3FF5-7342-70C3-2D6574C0D657}"/>
              </a:ext>
            </a:extLst>
          </p:cNvPr>
          <p:cNvSpPr txBox="1"/>
          <p:nvPr/>
        </p:nvSpPr>
        <p:spPr>
          <a:xfrm>
            <a:off x="2145672" y="1995668"/>
            <a:ext cx="4581052" cy="4247317"/>
          </a:xfrm>
          <a:prstGeom prst="rect">
            <a:avLst/>
          </a:prstGeom>
          <a:solidFill>
            <a:schemeClr val="tx2"/>
          </a:solidFill>
        </p:spPr>
        <p:txBody>
          <a:bodyPr wrap="square">
            <a:spAutoFit/>
          </a:bodyPr>
          <a:lstStyle/>
          <a:p>
            <a:pPr algn="l"/>
            <a:r>
              <a:rPr lang="en-US" b="1" i="0" baseline="30000" dirty="0">
                <a:solidFill>
                  <a:srgbClr val="000000"/>
                </a:solidFill>
                <a:effectLst/>
                <a:latin typeface="system-ui"/>
              </a:rPr>
              <a:t>5 </a:t>
            </a:r>
            <a:r>
              <a:rPr lang="en-US" b="0" i="0" dirty="0">
                <a:solidFill>
                  <a:srgbClr val="000000"/>
                </a:solidFill>
                <a:effectLst/>
                <a:latin typeface="system-ui"/>
              </a:rPr>
              <a:t>Be careful that you do not refuse to listen to the One who is speaking. For if the people of Israel did not escape when they refused to listen to Moses, the earthly messenger, we will certainly not escape if we reject the One who speaks to us from heaven! </a:t>
            </a:r>
            <a:r>
              <a:rPr lang="en-US" b="1" i="0" baseline="30000" dirty="0">
                <a:solidFill>
                  <a:srgbClr val="000000"/>
                </a:solidFill>
                <a:effectLst/>
                <a:latin typeface="system-ui"/>
              </a:rPr>
              <a:t>26 </a:t>
            </a:r>
            <a:r>
              <a:rPr lang="en-US" b="0" i="0" dirty="0">
                <a:solidFill>
                  <a:srgbClr val="000000"/>
                </a:solidFill>
                <a:effectLst/>
                <a:latin typeface="system-ui"/>
              </a:rPr>
              <a:t>When God spoke from Mount Sinai his voice shook the earth, but now he makes another promise: “Once again I will shake not only the earth but the heavens also.”</a:t>
            </a:r>
            <a:r>
              <a:rPr lang="en-US" b="0" i="0" baseline="30000" dirty="0">
                <a:solidFill>
                  <a:srgbClr val="000000"/>
                </a:solidFill>
                <a:effectLst/>
                <a:latin typeface="system-ui"/>
              </a:rPr>
              <a:t>[</a:t>
            </a:r>
            <a:r>
              <a:rPr lang="en-US" b="0" i="0" baseline="30000" dirty="0">
                <a:solidFill>
                  <a:srgbClr val="4A4A4A"/>
                </a:solidFill>
                <a:effectLst/>
                <a:latin typeface="system-ui"/>
                <a:hlinkClick r:id="rId2" tooltip="See footnote c"/>
              </a:rPr>
              <a:t>c</a:t>
            </a:r>
            <a:r>
              <a:rPr lang="en-US" b="0" i="0" baseline="30000" dirty="0">
                <a:solidFill>
                  <a:srgbClr val="000000"/>
                </a:solidFill>
                <a:effectLst/>
                <a:latin typeface="system-ui"/>
              </a:rPr>
              <a:t>]</a:t>
            </a:r>
            <a:r>
              <a:rPr lang="en-US" b="0" i="0" dirty="0">
                <a:solidFill>
                  <a:srgbClr val="000000"/>
                </a:solidFill>
                <a:effectLst/>
                <a:latin typeface="system-ui"/>
              </a:rPr>
              <a:t> </a:t>
            </a:r>
            <a:r>
              <a:rPr lang="en-US" b="1" i="0" baseline="30000" dirty="0">
                <a:solidFill>
                  <a:srgbClr val="000000"/>
                </a:solidFill>
                <a:effectLst/>
                <a:latin typeface="system-ui"/>
              </a:rPr>
              <a:t>27 </a:t>
            </a:r>
            <a:r>
              <a:rPr lang="en-US" b="0" i="0" dirty="0">
                <a:solidFill>
                  <a:srgbClr val="000000"/>
                </a:solidFill>
                <a:effectLst/>
                <a:highlight>
                  <a:srgbClr val="FFFF00"/>
                </a:highlight>
                <a:latin typeface="system-ui"/>
              </a:rPr>
              <a:t>This means that all of creation will be shaken and removed, so that only unshakable things will remain.</a:t>
            </a:r>
          </a:p>
          <a:p>
            <a:pPr algn="l"/>
            <a:r>
              <a:rPr lang="en-US" b="1" i="0" baseline="30000" dirty="0">
                <a:solidFill>
                  <a:srgbClr val="000000"/>
                </a:solidFill>
                <a:effectLst/>
                <a:latin typeface="system-ui"/>
              </a:rPr>
              <a:t>28 </a:t>
            </a:r>
            <a:r>
              <a:rPr lang="en-US" b="0" i="0" dirty="0">
                <a:solidFill>
                  <a:srgbClr val="000000"/>
                </a:solidFill>
                <a:effectLst/>
                <a:latin typeface="system-ui"/>
              </a:rPr>
              <a:t>Since we are receiving a Kingdom that is unshakable, let us be thankful and please God by worshiping him with holy fear and awe</a:t>
            </a:r>
          </a:p>
        </p:txBody>
      </p:sp>
    </p:spTree>
    <p:extLst>
      <p:ext uri="{BB962C8B-B14F-4D97-AF65-F5344CB8AC3E}">
        <p14:creationId xmlns:p14="http://schemas.microsoft.com/office/powerpoint/2010/main" val="8680772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BFC7590C-4A44-A45B-10D6-972DB1651633}"/>
              </a:ext>
            </a:extLst>
          </p:cNvPr>
          <p:cNvSpPr txBox="1"/>
          <p:nvPr/>
        </p:nvSpPr>
        <p:spPr>
          <a:xfrm>
            <a:off x="1982709" y="217283"/>
            <a:ext cx="4843604" cy="461665"/>
          </a:xfrm>
          <a:prstGeom prst="rect">
            <a:avLst/>
          </a:prstGeom>
          <a:noFill/>
          <a:ln w="19050">
            <a:solidFill>
              <a:schemeClr val="tx1"/>
            </a:solidFill>
          </a:ln>
        </p:spPr>
        <p:txBody>
          <a:bodyPr wrap="square" rtlCol="0">
            <a:spAutoFit/>
          </a:bodyPr>
          <a:lstStyle/>
          <a:p>
            <a:r>
              <a:rPr lang="en-US" sz="2400" b="1" dirty="0">
                <a:effectLst>
                  <a:outerShdw blurRad="38100" dist="38100" dir="2700000" algn="tl">
                    <a:srgbClr val="000000">
                      <a:alpha val="43137"/>
                    </a:srgbClr>
                  </a:outerShdw>
                </a:effectLst>
              </a:rPr>
              <a:t>All of us living in this shaking…..</a:t>
            </a:r>
          </a:p>
        </p:txBody>
      </p:sp>
      <p:sp>
        <p:nvSpPr>
          <p:cNvPr id="5" name="TextBox 4">
            <a:extLst>
              <a:ext uri="{FF2B5EF4-FFF2-40B4-BE49-F238E27FC236}">
                <a16:creationId xmlns:a16="http://schemas.microsoft.com/office/drawing/2014/main" xmlns="" id="{9613485B-AE14-956E-B578-A4F5E8D6E2DC}"/>
              </a:ext>
            </a:extLst>
          </p:cNvPr>
          <p:cNvSpPr txBox="1"/>
          <p:nvPr/>
        </p:nvSpPr>
        <p:spPr>
          <a:xfrm>
            <a:off x="1339913" y="887240"/>
            <a:ext cx="6129196" cy="2031325"/>
          </a:xfrm>
          <a:prstGeom prst="rect">
            <a:avLst/>
          </a:prstGeom>
          <a:noFill/>
          <a:ln w="19050">
            <a:solidFill>
              <a:schemeClr val="bg1"/>
            </a:solidFill>
          </a:ln>
        </p:spPr>
        <p:txBody>
          <a:bodyPr wrap="square" rtlCol="0">
            <a:spAutoFit/>
          </a:bodyPr>
          <a:lstStyle/>
          <a:p>
            <a:pPr marL="285750" indent="-285750">
              <a:buFontTx/>
              <a:buChar char="-"/>
            </a:pPr>
            <a:r>
              <a:rPr lang="en-US" b="1" dirty="0">
                <a:solidFill>
                  <a:srgbClr val="FF0000"/>
                </a:solidFill>
                <a:effectLst>
                  <a:outerShdw blurRad="38100" dist="38100" dir="2700000" algn="tl">
                    <a:srgbClr val="000000">
                      <a:alpha val="43137"/>
                    </a:srgbClr>
                  </a:outerShdw>
                </a:effectLst>
              </a:rPr>
              <a:t>Shaking in our society… moral decay, violence, 	abuse,  neglect, addiction,…</a:t>
            </a:r>
          </a:p>
          <a:p>
            <a:pPr marL="285750" indent="-285750">
              <a:buFontTx/>
              <a:buChar char="-"/>
            </a:pPr>
            <a:r>
              <a:rPr lang="en-US" b="1" dirty="0">
                <a:solidFill>
                  <a:srgbClr val="FF0000"/>
                </a:solidFill>
                <a:effectLst>
                  <a:outerShdw blurRad="38100" dist="38100" dir="2700000" algn="tl">
                    <a:srgbClr val="000000">
                      <a:alpha val="43137"/>
                    </a:srgbClr>
                  </a:outerShdw>
                </a:effectLst>
              </a:rPr>
              <a:t>Family decline, disruptions, destruction…</a:t>
            </a:r>
          </a:p>
          <a:p>
            <a:pPr marL="285750" indent="-285750">
              <a:buFontTx/>
              <a:buChar char="-"/>
            </a:pPr>
            <a:r>
              <a:rPr lang="en-US" b="1" dirty="0">
                <a:solidFill>
                  <a:srgbClr val="FF0000"/>
                </a:solidFill>
                <a:effectLst>
                  <a:outerShdw blurRad="38100" dist="38100" dir="2700000" algn="tl">
                    <a:srgbClr val="000000">
                      <a:alpha val="43137"/>
                    </a:srgbClr>
                  </a:outerShdw>
                </a:effectLst>
              </a:rPr>
              <a:t>Economic, decline, destruction…. Uncertainty</a:t>
            </a:r>
          </a:p>
          <a:p>
            <a:pPr marL="285750" indent="-285750">
              <a:buFontTx/>
              <a:buChar char="-"/>
            </a:pPr>
            <a:r>
              <a:rPr lang="en-US" b="1" dirty="0">
                <a:solidFill>
                  <a:srgbClr val="FF0000"/>
                </a:solidFill>
                <a:effectLst>
                  <a:outerShdw blurRad="38100" dist="38100" dir="2700000" algn="tl">
                    <a:srgbClr val="000000">
                      <a:alpha val="43137"/>
                    </a:srgbClr>
                  </a:outerShdw>
                </a:effectLst>
              </a:rPr>
              <a:t>Political,  undermining, lack of trust, anger…</a:t>
            </a:r>
          </a:p>
          <a:p>
            <a:pPr marL="285750" indent="-285750">
              <a:buFontTx/>
              <a:buChar char="-"/>
            </a:pPr>
            <a:r>
              <a:rPr lang="en-US" b="1" dirty="0">
                <a:solidFill>
                  <a:srgbClr val="FF0000"/>
                </a:solidFill>
                <a:effectLst>
                  <a:outerShdw blurRad="38100" dist="38100" dir="2700000" algn="tl">
                    <a:srgbClr val="000000">
                      <a:alpha val="43137"/>
                    </a:srgbClr>
                  </a:outerShdw>
                </a:effectLst>
              </a:rPr>
              <a:t>Spiritual…. Satan is coming against the church,</a:t>
            </a:r>
          </a:p>
          <a:p>
            <a:r>
              <a:rPr lang="en-US" b="1" dirty="0">
                <a:solidFill>
                  <a:srgbClr val="FF0000"/>
                </a:solidFill>
                <a:effectLst>
                  <a:outerShdw blurRad="38100" dist="38100" dir="2700000" algn="tl">
                    <a:srgbClr val="000000">
                      <a:alpha val="43137"/>
                    </a:srgbClr>
                  </a:outerShdw>
                </a:effectLst>
              </a:rPr>
              <a:t>               Christians, schools, families,  society…</a:t>
            </a:r>
          </a:p>
        </p:txBody>
      </p:sp>
      <p:sp>
        <p:nvSpPr>
          <p:cNvPr id="6" name="TextBox 5">
            <a:extLst>
              <a:ext uri="{FF2B5EF4-FFF2-40B4-BE49-F238E27FC236}">
                <a16:creationId xmlns:a16="http://schemas.microsoft.com/office/drawing/2014/main" xmlns="" id="{80928B93-7B25-F5E3-D78A-B02EFE23A020}"/>
              </a:ext>
            </a:extLst>
          </p:cNvPr>
          <p:cNvSpPr txBox="1"/>
          <p:nvPr/>
        </p:nvSpPr>
        <p:spPr>
          <a:xfrm>
            <a:off x="959667" y="2943462"/>
            <a:ext cx="7224665" cy="3693319"/>
          </a:xfrm>
          <a:prstGeom prst="rect">
            <a:avLst/>
          </a:prstGeom>
          <a:noFill/>
          <a:ln w="19050">
            <a:solidFill>
              <a:schemeClr val="tx1"/>
            </a:solidFill>
          </a:ln>
        </p:spPr>
        <p:txBody>
          <a:bodyPr wrap="square" rtlCol="0">
            <a:spAutoFit/>
          </a:bodyPr>
          <a:lstStyle/>
          <a:p>
            <a:r>
              <a:rPr lang="en-US" b="1" dirty="0">
                <a:solidFill>
                  <a:srgbClr val="FFFF00"/>
                </a:solidFill>
                <a:effectLst>
                  <a:outerShdw blurRad="38100" dist="38100" dir="2700000" algn="tl">
                    <a:srgbClr val="000000">
                      <a:alpha val="43137"/>
                    </a:srgbClr>
                  </a:outerShdw>
                </a:effectLst>
              </a:rPr>
              <a:t>How do we tap into the riches of Christ and flourish</a:t>
            </a:r>
            <a:r>
              <a:rPr lang="en-US" b="1" dirty="0">
                <a:effectLst>
                  <a:outerShdw blurRad="38100" dist="38100" dir="2700000" algn="tl">
                    <a:srgbClr val="000000">
                      <a:alpha val="43137"/>
                    </a:srgbClr>
                  </a:outerShdw>
                </a:effectLst>
              </a:rPr>
              <a:t> when everything around us is being attack?</a:t>
            </a:r>
          </a:p>
          <a:p>
            <a:endParaRPr lang="en-US" b="1" dirty="0">
              <a:effectLst>
                <a:outerShdw blurRad="38100" dist="38100" dir="2700000" algn="tl">
                  <a:srgbClr val="000000">
                    <a:alpha val="43137"/>
                  </a:srgbClr>
                </a:outerShdw>
              </a:effectLst>
            </a:endParaRPr>
          </a:p>
          <a:p>
            <a:pPr marL="342900" indent="-342900">
              <a:buAutoNum type="arabicPeriod"/>
            </a:pPr>
            <a:r>
              <a:rPr lang="en-US" b="1" dirty="0">
                <a:effectLst>
                  <a:outerShdw blurRad="38100" dist="38100" dir="2700000" algn="tl">
                    <a:srgbClr val="000000">
                      <a:alpha val="43137"/>
                    </a:srgbClr>
                  </a:outerShdw>
                </a:effectLst>
              </a:rPr>
              <a:t>Remind ourselves, that Jesus is right there…the one who gave  up everything to secure my salvation, is willing to help me through life’s shakings.   </a:t>
            </a:r>
            <a:r>
              <a:rPr lang="en-US" b="1" dirty="0">
                <a:effectLst>
                  <a:outerShdw blurRad="38100" dist="38100" dir="2700000" algn="tl">
                    <a:srgbClr val="000000">
                      <a:alpha val="43137"/>
                    </a:srgbClr>
                  </a:outerShdw>
                </a:effectLst>
                <a:highlight>
                  <a:srgbClr val="FF0000"/>
                </a:highlight>
              </a:rPr>
              <a:t>Romans  8: 32    </a:t>
            </a:r>
          </a:p>
          <a:p>
            <a:pPr marL="342900" indent="-342900">
              <a:buAutoNum type="arabicPeriod"/>
            </a:pPr>
            <a:r>
              <a:rPr kumimoji="0" lang="en-US" sz="1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a:ea typeface="+mn-ea"/>
                <a:cs typeface="+mn-cs"/>
              </a:rPr>
              <a:t>Remind ourselves that the world is watching each of us to see how we’re reacting to the shaking.  Are we any different? Is our hope in something deeper? </a:t>
            </a:r>
          </a:p>
          <a:p>
            <a:pPr marL="342900" indent="-342900">
              <a:buAutoNum type="arabicPeriod"/>
            </a:pPr>
            <a:r>
              <a:rPr kumimoji="0" lang="en-US" sz="1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a:ea typeface="+mn-ea"/>
                <a:cs typeface="+mn-cs"/>
              </a:rPr>
              <a:t>Remind ourselves that God is going to use the shaking to both strengthen and build up our spiritual muscles and help us be there for others who are just learning what the attacks of the enemy are all about.</a:t>
            </a:r>
            <a:endParaRPr lang="en-US" b="1" dirty="0">
              <a:effectLst>
                <a:outerShdw blurRad="38100" dist="38100" dir="2700000" algn="tl">
                  <a:srgbClr val="000000">
                    <a:alpha val="43137"/>
                  </a:srgbClr>
                </a:outerShdw>
              </a:effectLst>
              <a:highlight>
                <a:srgbClr val="FF0000"/>
              </a:highlight>
            </a:endParaRPr>
          </a:p>
        </p:txBody>
      </p:sp>
    </p:spTree>
    <p:extLst>
      <p:ext uri="{BB962C8B-B14F-4D97-AF65-F5344CB8AC3E}">
        <p14:creationId xmlns:p14="http://schemas.microsoft.com/office/powerpoint/2010/main" val="2966701958"/>
      </p:ext>
    </p:extLst>
  </p:cSld>
  <p:clrMapOvr>
    <a:masterClrMapping/>
  </p:clrMapOvr>
  <p:timing>
    <p:tnLst>
      <p:par>
        <p:cTn id="1" dur="indefinite" restart="never" nodeType="tmRoot"/>
      </p:par>
    </p:tnLst>
  </p:timing>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3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2700"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xmlns=""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281</TotalTime>
  <Words>1231</Words>
  <Application>Microsoft Office PowerPoint</Application>
  <PresentationFormat>On-screen Show (4:3)</PresentationFormat>
  <Paragraphs>98</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Slice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Doug Lamb</dc:creator>
  <cp:lastModifiedBy>LifeGate</cp:lastModifiedBy>
  <cp:revision>3</cp:revision>
  <cp:lastPrinted>2024-12-08T13:01:42Z</cp:lastPrinted>
  <dcterms:created xsi:type="dcterms:W3CDTF">2024-12-08T11:45:13Z</dcterms:created>
  <dcterms:modified xsi:type="dcterms:W3CDTF">2024-12-08T16:44:31Z</dcterms:modified>
</cp:coreProperties>
</file>