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57" r:id="rId3"/>
    <p:sldId id="270" r:id="rId4"/>
    <p:sldId id="258" r:id="rId5"/>
    <p:sldId id="259" r:id="rId6"/>
    <p:sldId id="265" r:id="rId7"/>
    <p:sldId id="264" r:id="rId8"/>
    <p:sldId id="266" r:id="rId9"/>
    <p:sldId id="260" r:id="rId10"/>
    <p:sldId id="261" r:id="rId11"/>
    <p:sldId id="262" r:id="rId12"/>
    <p:sldId id="263" r:id="rId13"/>
    <p:sldId id="269" r:id="rId14"/>
    <p:sldId id="267" r:id="rId15"/>
    <p:sldId id="268" r:id="rId16"/>
    <p:sldId id="283" r:id="rId17"/>
    <p:sldId id="282" r:id="rId18"/>
    <p:sldId id="271" r:id="rId19"/>
    <p:sldId id="272" r:id="rId20"/>
    <p:sldId id="274" r:id="rId21"/>
    <p:sldId id="281" r:id="rId22"/>
    <p:sldId id="273" r:id="rId23"/>
    <p:sldId id="276"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p:scale>
          <a:sx n="105" d="100"/>
          <a:sy n="105" d="100"/>
        </p:scale>
        <p:origin x="-7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FB271B1-C1A7-2813-1B03-30944EEF78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C37ACC7-E0E1-B292-CFF2-86B995441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D21ED0-00A8-44EB-84F6-B31694D0A9DF}" type="datetimeFigureOut">
              <a:rPr lang="en-US" smtClean="0"/>
              <a:t>9/22/2024</a:t>
            </a:fld>
            <a:endParaRPr lang="en-US"/>
          </a:p>
        </p:txBody>
      </p:sp>
      <p:sp>
        <p:nvSpPr>
          <p:cNvPr id="4" name="Footer Placeholder 3">
            <a:extLst>
              <a:ext uri="{FF2B5EF4-FFF2-40B4-BE49-F238E27FC236}">
                <a16:creationId xmlns="" xmlns:a16="http://schemas.microsoft.com/office/drawing/2014/main" id="{6BC5BB1F-CE7A-DAA6-946A-A120AC9040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DC6D1AD1-4638-5814-FAB2-6E6BD22AB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A99A9-A236-4B38-A7C6-3E78AB22A537}" type="slidenum">
              <a:rPr lang="en-US" smtClean="0"/>
              <a:t>‹#›</a:t>
            </a:fld>
            <a:endParaRPr lang="en-US"/>
          </a:p>
        </p:txBody>
      </p:sp>
    </p:spTree>
    <p:extLst>
      <p:ext uri="{BB962C8B-B14F-4D97-AF65-F5344CB8AC3E}">
        <p14:creationId xmlns:p14="http://schemas.microsoft.com/office/powerpoint/2010/main" val="9424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BD20-912E-41F6-8A9F-263967C8D049}"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BDE7F-5899-4411-B044-07040B8D45F3}" type="slidenum">
              <a:rPr lang="en-US" smtClean="0"/>
              <a:t>‹#›</a:t>
            </a:fld>
            <a:endParaRPr lang="en-US"/>
          </a:p>
        </p:txBody>
      </p:sp>
    </p:spTree>
    <p:extLst>
      <p:ext uri="{BB962C8B-B14F-4D97-AF65-F5344CB8AC3E}">
        <p14:creationId xmlns:p14="http://schemas.microsoft.com/office/powerpoint/2010/main" val="240307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BDE7F-5899-4411-B044-07040B8D45F3}" type="slidenum">
              <a:rPr lang="en-US" smtClean="0"/>
              <a:t>2</a:t>
            </a:fld>
            <a:endParaRPr lang="en-US"/>
          </a:p>
        </p:txBody>
      </p:sp>
    </p:spTree>
    <p:extLst>
      <p:ext uri="{BB962C8B-B14F-4D97-AF65-F5344CB8AC3E}">
        <p14:creationId xmlns:p14="http://schemas.microsoft.com/office/powerpoint/2010/main" val="19641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9/22/2024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8F184-B7FF-F84B-4B5C-7748914DE4F6}"/>
              </a:ext>
            </a:extLst>
          </p:cNvPr>
          <p:cNvSpPr>
            <a:spLocks noGrp="1"/>
          </p:cNvSpPr>
          <p:nvPr>
            <p:ph type="ctrTitle"/>
          </p:nvPr>
        </p:nvSpPr>
        <p:spPr/>
        <p:txBody>
          <a:bodyPr/>
          <a:lstStyle/>
          <a:p>
            <a:endParaRPr lang="en-US" dirty="0"/>
          </a:p>
        </p:txBody>
      </p:sp>
      <p:sp>
        <p:nvSpPr>
          <p:cNvPr id="3" name="Subtitle 2">
            <a:extLst>
              <a:ext uri="{FF2B5EF4-FFF2-40B4-BE49-F238E27FC236}">
                <a16:creationId xmlns="" xmlns:a16="http://schemas.microsoft.com/office/drawing/2014/main" id="{394383F4-8763-6EBB-B35C-E03807F4CFA8}"/>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 xmlns:a16="http://schemas.microsoft.com/office/drawing/2014/main" id="{85B008F7-41E8-394F-C192-E7E414F6BF67}"/>
              </a:ext>
            </a:extLst>
          </p:cNvPr>
          <p:cNvSpPr txBox="1"/>
          <p:nvPr/>
        </p:nvSpPr>
        <p:spPr>
          <a:xfrm>
            <a:off x="1894789" y="1687399"/>
            <a:ext cx="8135332" cy="1631216"/>
          </a:xfrm>
          <a:prstGeom prst="rect">
            <a:avLst/>
          </a:prstGeom>
          <a:noFill/>
        </p:spPr>
        <p:txBody>
          <a:bodyPr wrap="square">
            <a:spAutoFit/>
          </a:bodyPr>
          <a:lstStyle/>
          <a:p>
            <a:r>
              <a:rPr lang="en-US" sz="5000" dirty="0"/>
              <a:t>The Elusive Justice of God</a:t>
            </a:r>
            <a:br>
              <a:rPr lang="en-US" sz="5000" dirty="0"/>
            </a:br>
            <a:endParaRPr lang="en-US" sz="5000" dirty="0"/>
          </a:p>
        </p:txBody>
      </p:sp>
      <p:pic>
        <p:nvPicPr>
          <p:cNvPr id="6" name="Picture 5">
            <a:extLst>
              <a:ext uri="{FF2B5EF4-FFF2-40B4-BE49-F238E27FC236}">
                <a16:creationId xmlns="" xmlns:a16="http://schemas.microsoft.com/office/drawing/2014/main" id="{C478FA44-0A22-9CF7-F0E3-1450DDE0D86B}"/>
              </a:ext>
            </a:extLst>
          </p:cNvPr>
          <p:cNvPicPr>
            <a:picLocks noChangeAspect="1"/>
          </p:cNvPicPr>
          <p:nvPr/>
        </p:nvPicPr>
        <p:blipFill>
          <a:blip r:embed="rId2"/>
          <a:stretch>
            <a:fillRect/>
          </a:stretch>
        </p:blipFill>
        <p:spPr>
          <a:xfrm>
            <a:off x="4157221" y="2709527"/>
            <a:ext cx="3440783" cy="3440783"/>
          </a:xfrm>
          <a:prstGeom prst="rect">
            <a:avLst/>
          </a:prstGeom>
        </p:spPr>
      </p:pic>
    </p:spTree>
    <p:extLst>
      <p:ext uri="{BB962C8B-B14F-4D97-AF65-F5344CB8AC3E}">
        <p14:creationId xmlns:p14="http://schemas.microsoft.com/office/powerpoint/2010/main" val="31655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D7B59BF-1A8A-0D00-5370-882E3C2D883D}"/>
              </a:ext>
            </a:extLst>
          </p:cNvPr>
          <p:cNvSpPr txBox="1"/>
          <p:nvPr/>
        </p:nvSpPr>
        <p:spPr>
          <a:xfrm>
            <a:off x="641023" y="452488"/>
            <a:ext cx="10421229" cy="6093976"/>
          </a:xfrm>
          <a:prstGeom prst="rect">
            <a:avLst/>
          </a:prstGeom>
          <a:noFill/>
        </p:spPr>
        <p:txBody>
          <a:bodyPr wrap="square" rtlCol="0">
            <a:spAutoFit/>
          </a:bodyPr>
          <a:lstStyle/>
          <a:p>
            <a:r>
              <a:rPr lang="en-US" sz="2600" dirty="0"/>
              <a:t>“How long, O Lord, shall I cry for help, and you will not hear? Or cry to you ‘Violence!’ and you will not save?...the law is paralyzed, and justice never goes forth. For the wicked surround the righteous; so justice goes forth perverted.” (Habakkuk 1:2, 4)</a:t>
            </a: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r>
              <a:rPr lang="en-US" sz="2600" dirty="0"/>
              <a:t>“Laws are like cobwebs, which may catch small flies, but let wasps and hornets break through.”  -Jonathan Swift</a:t>
            </a:r>
          </a:p>
        </p:txBody>
      </p:sp>
      <p:pic>
        <p:nvPicPr>
          <p:cNvPr id="4" name="Picture 3">
            <a:extLst>
              <a:ext uri="{FF2B5EF4-FFF2-40B4-BE49-F238E27FC236}">
                <a16:creationId xmlns="" xmlns:a16="http://schemas.microsoft.com/office/drawing/2014/main" id="{5BD61915-3C36-782A-9BE1-97B22375FF60}"/>
              </a:ext>
            </a:extLst>
          </p:cNvPr>
          <p:cNvPicPr>
            <a:picLocks noChangeAspect="1"/>
          </p:cNvPicPr>
          <p:nvPr/>
        </p:nvPicPr>
        <p:blipFill>
          <a:blip r:embed="rId2"/>
          <a:stretch>
            <a:fillRect/>
          </a:stretch>
        </p:blipFill>
        <p:spPr>
          <a:xfrm>
            <a:off x="7238114" y="3103047"/>
            <a:ext cx="3582798" cy="2388066"/>
          </a:xfrm>
          <a:prstGeom prst="rect">
            <a:avLst/>
          </a:prstGeom>
        </p:spPr>
      </p:pic>
    </p:spTree>
    <p:extLst>
      <p:ext uri="{BB962C8B-B14F-4D97-AF65-F5344CB8AC3E}">
        <p14:creationId xmlns:p14="http://schemas.microsoft.com/office/powerpoint/2010/main" val="37520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5E97601-5228-D298-4462-AD83C6794C28}"/>
              </a:ext>
            </a:extLst>
          </p:cNvPr>
          <p:cNvSpPr txBox="1"/>
          <p:nvPr/>
        </p:nvSpPr>
        <p:spPr>
          <a:xfrm>
            <a:off x="1013791" y="616225"/>
            <a:ext cx="10068339" cy="5632311"/>
          </a:xfrm>
          <a:prstGeom prst="rect">
            <a:avLst/>
          </a:prstGeom>
          <a:noFill/>
        </p:spPr>
        <p:txBody>
          <a:bodyPr wrap="square" rtlCol="0">
            <a:spAutoFit/>
          </a:bodyPr>
          <a:lstStyle/>
          <a:p>
            <a:r>
              <a:rPr lang="en-US" dirty="0"/>
              <a:t>Righteousness and justice are the foundation of Your throne (Psalm 89:14, ESV)</a:t>
            </a:r>
          </a:p>
          <a:p>
            <a:endParaRPr lang="en-US" dirty="0"/>
          </a:p>
          <a:p>
            <a:r>
              <a:rPr lang="en-US" dirty="0"/>
              <a:t>Clouds and darkness are round about Him: righteousness and judgment are the habitation of His throne (Psalm 97:2, ESV)</a:t>
            </a:r>
          </a:p>
          <a:p>
            <a:endParaRPr lang="en-US" dirty="0"/>
          </a:p>
          <a:p>
            <a:r>
              <a:rPr lang="en-US" dirty="0"/>
              <a:t>I the Lord love justice; I hate robbery and wrong-doing (Isaiah 61:8, NIV)</a:t>
            </a:r>
          </a:p>
          <a:p>
            <a:endParaRPr lang="en-US" dirty="0"/>
          </a:p>
          <a:p>
            <a:r>
              <a:rPr lang="en-US" dirty="0"/>
              <a:t>For the Lord loves justice; he will not forsake His saints (Psalm 37:28, ESV)</a:t>
            </a:r>
          </a:p>
          <a:p>
            <a:endParaRPr lang="en-US" dirty="0"/>
          </a:p>
          <a:p>
            <a:r>
              <a:rPr lang="en-US" dirty="0"/>
              <a:t>Dishonest scales are an abomination to the LORD, but an accurate weight is His delight. (Proverbs 11:1)</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i="1" dirty="0"/>
              <a:t>Justice is the manifestation of the Lord’s will advancing… </a:t>
            </a:r>
          </a:p>
        </p:txBody>
      </p:sp>
      <p:pic>
        <p:nvPicPr>
          <p:cNvPr id="3" name="Picture 2">
            <a:extLst>
              <a:ext uri="{FF2B5EF4-FFF2-40B4-BE49-F238E27FC236}">
                <a16:creationId xmlns="" xmlns:a16="http://schemas.microsoft.com/office/drawing/2014/main" id="{A73C374D-ED19-A0C1-DC9A-7C972688984E}"/>
              </a:ext>
            </a:extLst>
          </p:cNvPr>
          <p:cNvPicPr>
            <a:picLocks noChangeAspect="1"/>
          </p:cNvPicPr>
          <p:nvPr/>
        </p:nvPicPr>
        <p:blipFill>
          <a:blip r:embed="rId2"/>
          <a:stretch>
            <a:fillRect/>
          </a:stretch>
        </p:blipFill>
        <p:spPr>
          <a:xfrm>
            <a:off x="4587062" y="3787696"/>
            <a:ext cx="2743200" cy="1694688"/>
          </a:xfrm>
          <a:prstGeom prst="rect">
            <a:avLst/>
          </a:prstGeom>
        </p:spPr>
      </p:pic>
    </p:spTree>
    <p:extLst>
      <p:ext uri="{BB962C8B-B14F-4D97-AF65-F5344CB8AC3E}">
        <p14:creationId xmlns:p14="http://schemas.microsoft.com/office/powerpoint/2010/main" val="141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494AB-676E-4E82-B324-EB3538D46224}"/>
              </a:ext>
            </a:extLst>
          </p:cNvPr>
          <p:cNvSpPr>
            <a:spLocks noGrp="1"/>
          </p:cNvSpPr>
          <p:nvPr>
            <p:ph type="title"/>
          </p:nvPr>
        </p:nvSpPr>
        <p:spPr/>
        <p:txBody>
          <a:bodyPr>
            <a:normAutofit/>
          </a:bodyPr>
          <a:lstStyle/>
          <a:p>
            <a:r>
              <a:rPr lang="en-US" sz="3000" dirty="0"/>
              <a:t>Justice as a deterrent to wickedness</a:t>
            </a:r>
          </a:p>
        </p:txBody>
      </p:sp>
      <p:sp>
        <p:nvSpPr>
          <p:cNvPr id="3" name="Content Placeholder 2">
            <a:extLst>
              <a:ext uri="{FF2B5EF4-FFF2-40B4-BE49-F238E27FC236}">
                <a16:creationId xmlns="" xmlns:a16="http://schemas.microsoft.com/office/drawing/2014/main" id="{7C8E8103-2AA0-31E3-537A-4F9925163447}"/>
              </a:ext>
            </a:extLst>
          </p:cNvPr>
          <p:cNvSpPr>
            <a:spLocks noGrp="1"/>
          </p:cNvSpPr>
          <p:nvPr>
            <p:ph idx="1"/>
          </p:nvPr>
        </p:nvSpPr>
        <p:spPr/>
        <p:txBody>
          <a:bodyPr>
            <a:normAutofit fontScale="85000" lnSpcReduction="10000"/>
          </a:bodyPr>
          <a:lstStyle/>
          <a:p>
            <a:r>
              <a:rPr lang="en-US" dirty="0"/>
              <a:t>“When the sentence for a crime is not speedily executed, the hearts of men become fully set on doing evil” (Ecclesiastes 8:11, Berean Standard)</a:t>
            </a:r>
          </a:p>
          <a:p>
            <a:pPr marL="0" indent="0">
              <a:buNone/>
            </a:pPr>
            <a:endParaRPr lang="en-US" dirty="0"/>
          </a:p>
          <a:p>
            <a:r>
              <a:rPr lang="en-US" dirty="0"/>
              <a:t>“The scepter of the wicked shall not remain over the land allotted to the righteous, lest the righteous stretch out his hands to do wrong” (Psalm 125:3, ESV)</a:t>
            </a:r>
          </a:p>
          <a:p>
            <a:endParaRPr lang="en-US" dirty="0"/>
          </a:p>
          <a:p>
            <a:r>
              <a:rPr lang="en-US" dirty="0"/>
              <a:t>“For rulers are not a terror to good conduct, but to bad. Would you have no fear of the one who is in authority? Then do what is good, and you will receive his approval, </a:t>
            </a:r>
            <a:r>
              <a:rPr lang="en-US" baseline="30000" dirty="0"/>
              <a:t>4 </a:t>
            </a:r>
            <a:r>
              <a:rPr lang="en-US" dirty="0"/>
              <a:t>for he is God's servant for your good. But if you do wrong, be afraid, for he does not bear the sword in vain. For </a:t>
            </a:r>
            <a:r>
              <a:rPr lang="en-US" sz="2400" b="1" dirty="0"/>
              <a:t>he is the servant of God</a:t>
            </a:r>
            <a:r>
              <a:rPr lang="en-US" b="1" dirty="0"/>
              <a:t>, </a:t>
            </a:r>
            <a:r>
              <a:rPr lang="en-US" dirty="0"/>
              <a:t>an avenger who carries out God's wrath on the </a:t>
            </a:r>
            <a:r>
              <a:rPr lang="en-US" dirty="0" err="1"/>
              <a:t>wrongdoer”Romans</a:t>
            </a:r>
            <a:r>
              <a:rPr lang="en-US" dirty="0"/>
              <a:t> 13:3-6</a:t>
            </a:r>
          </a:p>
        </p:txBody>
      </p:sp>
    </p:spTree>
    <p:extLst>
      <p:ext uri="{BB962C8B-B14F-4D97-AF65-F5344CB8AC3E}">
        <p14:creationId xmlns:p14="http://schemas.microsoft.com/office/powerpoint/2010/main" val="39734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9FEAA65-79A0-E733-7999-160ACF5CEAA6}"/>
              </a:ext>
            </a:extLst>
          </p:cNvPr>
          <p:cNvPicPr>
            <a:picLocks noChangeAspect="1"/>
          </p:cNvPicPr>
          <p:nvPr/>
        </p:nvPicPr>
        <p:blipFill>
          <a:blip r:embed="rId2"/>
          <a:stretch>
            <a:fillRect/>
          </a:stretch>
        </p:blipFill>
        <p:spPr>
          <a:xfrm>
            <a:off x="2762251" y="235737"/>
            <a:ext cx="6230920" cy="6408946"/>
          </a:xfrm>
          <a:prstGeom prst="rect">
            <a:avLst/>
          </a:prstGeom>
        </p:spPr>
      </p:pic>
      <p:sp>
        <p:nvSpPr>
          <p:cNvPr id="6" name="TextBox 5">
            <a:extLst>
              <a:ext uri="{FF2B5EF4-FFF2-40B4-BE49-F238E27FC236}">
                <a16:creationId xmlns="" xmlns:a16="http://schemas.microsoft.com/office/drawing/2014/main" id="{0B7A6CA1-CB4A-02F1-C6E4-2043E01EEFAE}"/>
              </a:ext>
            </a:extLst>
          </p:cNvPr>
          <p:cNvSpPr txBox="1"/>
          <p:nvPr/>
        </p:nvSpPr>
        <p:spPr>
          <a:xfrm>
            <a:off x="9429749" y="5052767"/>
            <a:ext cx="2187019" cy="430887"/>
          </a:xfrm>
          <a:prstGeom prst="rect">
            <a:avLst/>
          </a:prstGeom>
          <a:noFill/>
        </p:spPr>
        <p:txBody>
          <a:bodyPr wrap="square" rtlCol="0">
            <a:spAutoFit/>
          </a:bodyPr>
          <a:lstStyle/>
          <a:p>
            <a:r>
              <a:rPr lang="en-US" sz="2200" dirty="0"/>
              <a:t>Romans 13:1-6</a:t>
            </a:r>
          </a:p>
        </p:txBody>
      </p:sp>
    </p:spTree>
    <p:extLst>
      <p:ext uri="{BB962C8B-B14F-4D97-AF65-F5344CB8AC3E}">
        <p14:creationId xmlns:p14="http://schemas.microsoft.com/office/powerpoint/2010/main" val="2705299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A63A0-E08D-F2BE-0272-EF003DE23C5D}"/>
              </a:ext>
            </a:extLst>
          </p:cNvPr>
          <p:cNvSpPr>
            <a:spLocks noGrp="1"/>
          </p:cNvSpPr>
          <p:nvPr>
            <p:ph type="title"/>
          </p:nvPr>
        </p:nvSpPr>
        <p:spPr/>
        <p:txBody>
          <a:bodyPr/>
          <a:lstStyle/>
          <a:p>
            <a:r>
              <a:rPr lang="en-US" dirty="0"/>
              <a:t>Why Pray God’s justice comes</a:t>
            </a:r>
          </a:p>
        </p:txBody>
      </p:sp>
      <p:sp>
        <p:nvSpPr>
          <p:cNvPr id="3" name="Content Placeholder 2">
            <a:extLst>
              <a:ext uri="{FF2B5EF4-FFF2-40B4-BE49-F238E27FC236}">
                <a16:creationId xmlns="" xmlns:a16="http://schemas.microsoft.com/office/drawing/2014/main" id="{CC92BCF2-274D-691A-7A94-E46BE498E3C1}"/>
              </a:ext>
            </a:extLst>
          </p:cNvPr>
          <p:cNvSpPr>
            <a:spLocks noGrp="1"/>
          </p:cNvSpPr>
          <p:nvPr>
            <p:ph idx="1"/>
          </p:nvPr>
        </p:nvSpPr>
        <p:spPr/>
        <p:txBody>
          <a:bodyPr/>
          <a:lstStyle/>
          <a:p>
            <a:r>
              <a:rPr lang="en-US" dirty="0"/>
              <a:t>We are forbidden to take justice into our own hand</a:t>
            </a:r>
          </a:p>
          <a:p>
            <a:endParaRPr lang="en-US" dirty="0"/>
          </a:p>
          <a:p>
            <a:pPr lvl="1"/>
            <a:r>
              <a:rPr lang="en-US" dirty="0"/>
              <a:t>Do not take revenge, my dear friends, but leave room for God’s wrath, for it is written: “It is mine to avenge; I will repay,” says the Lord (Romans 12:19)</a:t>
            </a:r>
            <a:br>
              <a:rPr lang="en-US" dirty="0"/>
            </a:br>
            <a:endParaRPr lang="en-US" dirty="0"/>
          </a:p>
          <a:p>
            <a:pPr marL="0" indent="0">
              <a:buNone/>
            </a:pPr>
            <a:endParaRPr lang="en-US" dirty="0"/>
          </a:p>
          <a:p>
            <a:pPr lvl="1"/>
            <a:r>
              <a:rPr lang="en-US" dirty="0"/>
              <a:t>Do not say, “I will repay evil”; wait for the LORD, and he will deliver you. (Proverbs 20:22)</a:t>
            </a:r>
          </a:p>
          <a:p>
            <a:endParaRPr lang="en-US" dirty="0"/>
          </a:p>
          <a:p>
            <a:endParaRPr lang="en-US" dirty="0"/>
          </a:p>
        </p:txBody>
      </p:sp>
    </p:spTree>
    <p:extLst>
      <p:ext uri="{BB962C8B-B14F-4D97-AF65-F5344CB8AC3E}">
        <p14:creationId xmlns:p14="http://schemas.microsoft.com/office/powerpoint/2010/main" val="515140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0FD0FC-34DF-816A-A083-C9A51C10EF10}"/>
              </a:ext>
            </a:extLst>
          </p:cNvPr>
          <p:cNvSpPr>
            <a:spLocks noGrp="1"/>
          </p:cNvSpPr>
          <p:nvPr>
            <p:ph type="title"/>
          </p:nvPr>
        </p:nvSpPr>
        <p:spPr/>
        <p:txBody>
          <a:bodyPr/>
          <a:lstStyle/>
          <a:p>
            <a:r>
              <a:rPr lang="en-US" dirty="0"/>
              <a:t>A Confused church…</a:t>
            </a:r>
          </a:p>
        </p:txBody>
      </p:sp>
      <p:sp>
        <p:nvSpPr>
          <p:cNvPr id="3" name="Content Placeholder 2">
            <a:extLst>
              <a:ext uri="{FF2B5EF4-FFF2-40B4-BE49-F238E27FC236}">
                <a16:creationId xmlns="" xmlns:a16="http://schemas.microsoft.com/office/drawing/2014/main" id="{DD8FF050-3EAF-976C-F41A-886CCA31A02B}"/>
              </a:ext>
            </a:extLst>
          </p:cNvPr>
          <p:cNvSpPr>
            <a:spLocks noGrp="1"/>
          </p:cNvSpPr>
          <p:nvPr>
            <p:ph idx="1"/>
          </p:nvPr>
        </p:nvSpPr>
        <p:spPr>
          <a:xfrm>
            <a:off x="924443" y="1809946"/>
            <a:ext cx="10343113" cy="724532"/>
          </a:xfrm>
        </p:spPr>
        <p:txBody>
          <a:bodyPr>
            <a:normAutofit/>
          </a:bodyPr>
          <a:lstStyle/>
          <a:p>
            <a:pPr marL="0" indent="0">
              <a:buNone/>
            </a:pPr>
            <a:r>
              <a:rPr lang="en-US" sz="3000" dirty="0"/>
              <a:t>  Civic Law vs. God’s Law</a:t>
            </a:r>
          </a:p>
        </p:txBody>
      </p:sp>
      <p:sp>
        <p:nvSpPr>
          <p:cNvPr id="4" name="TextBox 3">
            <a:extLst>
              <a:ext uri="{FF2B5EF4-FFF2-40B4-BE49-F238E27FC236}">
                <a16:creationId xmlns="" xmlns:a16="http://schemas.microsoft.com/office/drawing/2014/main" id="{9058584D-E000-3B71-20F0-B9B96E26A688}"/>
              </a:ext>
            </a:extLst>
          </p:cNvPr>
          <p:cNvSpPr txBox="1"/>
          <p:nvPr/>
        </p:nvSpPr>
        <p:spPr>
          <a:xfrm>
            <a:off x="1133061" y="2613991"/>
            <a:ext cx="8835887" cy="553998"/>
          </a:xfrm>
          <a:prstGeom prst="rect">
            <a:avLst/>
          </a:prstGeom>
          <a:noFill/>
        </p:spPr>
        <p:txBody>
          <a:bodyPr wrap="square" rtlCol="0">
            <a:spAutoFit/>
          </a:bodyPr>
          <a:lstStyle/>
          <a:p>
            <a:r>
              <a:rPr lang="en-US" sz="3000" dirty="0"/>
              <a:t>Godly Compassion or Secular Humanism?</a:t>
            </a:r>
          </a:p>
        </p:txBody>
      </p:sp>
      <p:sp>
        <p:nvSpPr>
          <p:cNvPr id="8" name="TextBox 7">
            <a:extLst>
              <a:ext uri="{FF2B5EF4-FFF2-40B4-BE49-F238E27FC236}">
                <a16:creationId xmlns="" xmlns:a16="http://schemas.microsoft.com/office/drawing/2014/main" id="{8E036CF2-78C8-F4AA-ADF7-88C300975382}"/>
              </a:ext>
            </a:extLst>
          </p:cNvPr>
          <p:cNvSpPr txBox="1"/>
          <p:nvPr/>
        </p:nvSpPr>
        <p:spPr>
          <a:xfrm>
            <a:off x="1729409" y="3886200"/>
            <a:ext cx="9312965" cy="1938992"/>
          </a:xfrm>
          <a:prstGeom prst="rect">
            <a:avLst/>
          </a:prstGeom>
          <a:noFill/>
        </p:spPr>
        <p:txBody>
          <a:bodyPr wrap="square" rtlCol="0">
            <a:spAutoFit/>
          </a:bodyPr>
          <a:lstStyle/>
          <a:p>
            <a:r>
              <a:rPr lang="en-US" sz="3000" b="1" dirty="0"/>
              <a:t>“A God without wrath brought men without sin into a Kingdom without judgment through the ministrations of a Christ without a Cross.”  </a:t>
            </a:r>
          </a:p>
          <a:p>
            <a:r>
              <a:rPr lang="en-US" sz="3000" b="1" dirty="0"/>
              <a:t>											- H. Richard Niebuhr</a:t>
            </a:r>
          </a:p>
        </p:txBody>
      </p:sp>
    </p:spTree>
    <p:extLst>
      <p:ext uri="{BB962C8B-B14F-4D97-AF65-F5344CB8AC3E}">
        <p14:creationId xmlns:p14="http://schemas.microsoft.com/office/powerpoint/2010/main" val="24029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1B48F-3BE3-F5EC-AA69-46F9F46E2F8A}"/>
              </a:ext>
            </a:extLst>
          </p:cNvPr>
          <p:cNvSpPr txBox="1">
            <a:spLocks/>
          </p:cNvSpPr>
          <p:nvPr/>
        </p:nvSpPr>
        <p:spPr>
          <a:xfrm>
            <a:off x="913795" y="609600"/>
            <a:ext cx="1035376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…A Confused church</a:t>
            </a:r>
          </a:p>
        </p:txBody>
      </p:sp>
      <p:sp>
        <p:nvSpPr>
          <p:cNvPr id="3" name="Content Placeholder 2">
            <a:extLst>
              <a:ext uri="{FF2B5EF4-FFF2-40B4-BE49-F238E27FC236}">
                <a16:creationId xmlns="" xmlns:a16="http://schemas.microsoft.com/office/drawing/2014/main" id="{D6DF3F5D-C78B-ABFF-41AE-F0C408B841E0}"/>
              </a:ext>
            </a:extLst>
          </p:cNvPr>
          <p:cNvSpPr txBox="1">
            <a:spLocks/>
          </p:cNvSpPr>
          <p:nvPr/>
        </p:nvSpPr>
        <p:spPr>
          <a:xfrm>
            <a:off x="924443" y="1367183"/>
            <a:ext cx="10343113" cy="759791"/>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3000" dirty="0"/>
              <a:t>“We wrestle not against flesh and blood” mantra</a:t>
            </a:r>
          </a:p>
        </p:txBody>
      </p:sp>
      <p:sp>
        <p:nvSpPr>
          <p:cNvPr id="4" name="TextBox 3">
            <a:extLst>
              <a:ext uri="{FF2B5EF4-FFF2-40B4-BE49-F238E27FC236}">
                <a16:creationId xmlns="" xmlns:a16="http://schemas.microsoft.com/office/drawing/2014/main" id="{9B30C0BB-0E94-3ACA-3131-2D7E6CA79591}"/>
              </a:ext>
            </a:extLst>
          </p:cNvPr>
          <p:cNvSpPr txBox="1"/>
          <p:nvPr/>
        </p:nvSpPr>
        <p:spPr>
          <a:xfrm>
            <a:off x="913795" y="2037522"/>
            <a:ext cx="10353761" cy="553998"/>
          </a:xfrm>
          <a:prstGeom prst="rect">
            <a:avLst/>
          </a:prstGeom>
          <a:noFill/>
        </p:spPr>
        <p:txBody>
          <a:bodyPr wrap="square" rtlCol="0">
            <a:spAutoFit/>
          </a:bodyPr>
          <a:lstStyle/>
          <a:p>
            <a:pPr marL="457200" indent="-457200">
              <a:buFont typeface="Arial" panose="020B0604020202020204" pitchFamily="34" charset="0"/>
              <a:buChar char="•"/>
            </a:pPr>
            <a:r>
              <a:rPr lang="en-US" sz="3000" dirty="0"/>
              <a:t>“At the end of the age they’ll get their due”</a:t>
            </a:r>
          </a:p>
        </p:txBody>
      </p:sp>
      <p:sp>
        <p:nvSpPr>
          <p:cNvPr id="5" name="TextBox 4">
            <a:extLst>
              <a:ext uri="{FF2B5EF4-FFF2-40B4-BE49-F238E27FC236}">
                <a16:creationId xmlns="" xmlns:a16="http://schemas.microsoft.com/office/drawing/2014/main" id="{D6E87F78-C96A-535F-F6AD-BCAC473A6EA4}"/>
              </a:ext>
            </a:extLst>
          </p:cNvPr>
          <p:cNvSpPr txBox="1"/>
          <p:nvPr/>
        </p:nvSpPr>
        <p:spPr>
          <a:xfrm>
            <a:off x="1133062" y="3130826"/>
            <a:ext cx="10353761" cy="3416320"/>
          </a:xfrm>
          <a:prstGeom prst="rect">
            <a:avLst/>
          </a:prstGeom>
          <a:noFill/>
        </p:spPr>
        <p:txBody>
          <a:bodyPr wrap="square" rtlCol="0">
            <a:spAutoFit/>
          </a:bodyPr>
          <a:lstStyle/>
          <a:p>
            <a:pPr algn="just"/>
            <a:r>
              <a:rPr lang="en-US" sz="2400" dirty="0"/>
              <a:t>Napoleon in exile observed of Christ, “What a conqueror! A conqueror who…wins to Himself not only one nation, but the whole human race. What a marvel! He attaches to Himself the human soul with all its energies. And how? By a miracle which surpasses all others. He claims the love of men – that is to say, the most difficult thing in the world to obtain…..He claims it; He requires it absolutely and undividedly….Alexander, Caesar, Hannibal, Lous X!V strove in vain to secure this…</a:t>
            </a:r>
          </a:p>
          <a:p>
            <a:pPr algn="just"/>
            <a:r>
              <a:rPr lang="en-US" sz="2400" dirty="0"/>
              <a:t>	He kindles the flame of a love which causes a man’s self love to die.”</a:t>
            </a:r>
          </a:p>
        </p:txBody>
      </p:sp>
    </p:spTree>
    <p:extLst>
      <p:ext uri="{BB962C8B-B14F-4D97-AF65-F5344CB8AC3E}">
        <p14:creationId xmlns:p14="http://schemas.microsoft.com/office/powerpoint/2010/main" val="350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2D4F7-D21C-BA6A-22A3-0DBD560904F2}"/>
              </a:ext>
            </a:extLst>
          </p:cNvPr>
          <p:cNvSpPr>
            <a:spLocks noGrp="1"/>
          </p:cNvSpPr>
          <p:nvPr>
            <p:ph type="title"/>
          </p:nvPr>
        </p:nvSpPr>
        <p:spPr/>
        <p:txBody>
          <a:bodyPr/>
          <a:lstStyle/>
          <a:p>
            <a:r>
              <a:rPr lang="en-US" dirty="0"/>
              <a:t>…A Confused Church</a:t>
            </a:r>
          </a:p>
        </p:txBody>
      </p:sp>
      <p:sp>
        <p:nvSpPr>
          <p:cNvPr id="3" name="Content Placeholder 2">
            <a:extLst>
              <a:ext uri="{FF2B5EF4-FFF2-40B4-BE49-F238E27FC236}">
                <a16:creationId xmlns="" xmlns:a16="http://schemas.microsoft.com/office/drawing/2014/main" id="{0DE0A29F-A8F7-F716-A35C-2F95A6499F6E}"/>
              </a:ext>
            </a:extLst>
          </p:cNvPr>
          <p:cNvSpPr>
            <a:spLocks noGrp="1"/>
          </p:cNvSpPr>
          <p:nvPr>
            <p:ph idx="1"/>
          </p:nvPr>
        </p:nvSpPr>
        <p:spPr>
          <a:xfrm>
            <a:off x="735496" y="2096064"/>
            <a:ext cx="10532061" cy="816101"/>
          </a:xfrm>
        </p:spPr>
        <p:txBody>
          <a:bodyPr>
            <a:normAutofit/>
          </a:bodyPr>
          <a:lstStyle/>
          <a:p>
            <a:pPr marL="0" indent="0">
              <a:buNone/>
            </a:pPr>
            <a:endParaRPr lang="en-US" sz="2400" dirty="0"/>
          </a:p>
        </p:txBody>
      </p:sp>
      <p:sp>
        <p:nvSpPr>
          <p:cNvPr id="4" name="TextBox 3">
            <a:extLst>
              <a:ext uri="{FF2B5EF4-FFF2-40B4-BE49-F238E27FC236}">
                <a16:creationId xmlns="" xmlns:a16="http://schemas.microsoft.com/office/drawing/2014/main" id="{FB437EBB-3828-DA98-8355-56D0BF361BA7}"/>
              </a:ext>
            </a:extLst>
          </p:cNvPr>
          <p:cNvSpPr txBox="1"/>
          <p:nvPr/>
        </p:nvSpPr>
        <p:spPr>
          <a:xfrm>
            <a:off x="636104" y="2812774"/>
            <a:ext cx="10326757" cy="553998"/>
          </a:xfrm>
          <a:prstGeom prst="rect">
            <a:avLst/>
          </a:prstGeom>
          <a:noFill/>
        </p:spPr>
        <p:txBody>
          <a:bodyPr wrap="square" rtlCol="0">
            <a:spAutoFit/>
          </a:bodyPr>
          <a:lstStyle/>
          <a:p>
            <a:pPr marL="285750" indent="-285750">
              <a:buFont typeface="Arial" panose="020B0604020202020204" pitchFamily="34" charset="0"/>
              <a:buChar char="•"/>
            </a:pPr>
            <a:r>
              <a:rPr lang="en-US" sz="3000" dirty="0"/>
              <a:t>Last Days Inertia</a:t>
            </a:r>
          </a:p>
        </p:txBody>
      </p:sp>
    </p:spTree>
    <p:extLst>
      <p:ext uri="{BB962C8B-B14F-4D97-AF65-F5344CB8AC3E}">
        <p14:creationId xmlns:p14="http://schemas.microsoft.com/office/powerpoint/2010/main" val="1641226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7C501-92FF-BCC3-DD00-13739346CF40}"/>
              </a:ext>
            </a:extLst>
          </p:cNvPr>
          <p:cNvSpPr>
            <a:spLocks noGrp="1"/>
          </p:cNvSpPr>
          <p:nvPr>
            <p:ph type="title"/>
          </p:nvPr>
        </p:nvSpPr>
        <p:spPr/>
        <p:txBody>
          <a:bodyPr/>
          <a:lstStyle/>
          <a:p>
            <a:r>
              <a:rPr lang="en-US" cap="none" dirty="0"/>
              <a:t>The Pharisees</a:t>
            </a:r>
          </a:p>
        </p:txBody>
      </p:sp>
      <p:sp>
        <p:nvSpPr>
          <p:cNvPr id="5" name="TextBox 4">
            <a:extLst>
              <a:ext uri="{FF2B5EF4-FFF2-40B4-BE49-F238E27FC236}">
                <a16:creationId xmlns="" xmlns:a16="http://schemas.microsoft.com/office/drawing/2014/main" id="{AAB34858-56A3-EBC7-6CFA-ABD15F7D731E}"/>
              </a:ext>
            </a:extLst>
          </p:cNvPr>
          <p:cNvSpPr txBox="1"/>
          <p:nvPr/>
        </p:nvSpPr>
        <p:spPr>
          <a:xfrm>
            <a:off x="913795" y="2366128"/>
            <a:ext cx="1022868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Jesus told them, “you are full of hypocrisy and </a:t>
            </a:r>
            <a:r>
              <a:rPr lang="en-US" i="1" dirty="0"/>
              <a:t>lawlessness</a:t>
            </a:r>
            <a:r>
              <a:rPr lang="en-US" dirty="0"/>
              <a:t>” (Matthew 23:28).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Stephen called them out for receiving the law ordained by angels but failing to keep it (Acts 7:53)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3" name="Picture 2">
            <a:extLst>
              <a:ext uri="{FF2B5EF4-FFF2-40B4-BE49-F238E27FC236}">
                <a16:creationId xmlns="" xmlns:a16="http://schemas.microsoft.com/office/drawing/2014/main" id="{2CF3481F-5877-7F1D-57D2-9FAE570CD0E1}"/>
              </a:ext>
            </a:extLst>
          </p:cNvPr>
          <p:cNvPicPr>
            <a:picLocks noChangeAspect="1"/>
          </p:cNvPicPr>
          <p:nvPr/>
        </p:nvPicPr>
        <p:blipFill>
          <a:blip r:embed="rId2"/>
          <a:stretch>
            <a:fillRect/>
          </a:stretch>
        </p:blipFill>
        <p:spPr>
          <a:xfrm>
            <a:off x="6857385" y="3381790"/>
            <a:ext cx="4681945" cy="3112429"/>
          </a:xfrm>
          <a:prstGeom prst="rect">
            <a:avLst/>
          </a:prstGeom>
        </p:spPr>
      </p:pic>
      <p:sp>
        <p:nvSpPr>
          <p:cNvPr id="4" name="TextBox 3">
            <a:extLst>
              <a:ext uri="{FF2B5EF4-FFF2-40B4-BE49-F238E27FC236}">
                <a16:creationId xmlns="" xmlns:a16="http://schemas.microsoft.com/office/drawing/2014/main" id="{DCC0F84A-BDB9-66FF-DDD0-4613CC2E6DDF}"/>
              </a:ext>
            </a:extLst>
          </p:cNvPr>
          <p:cNvSpPr txBox="1"/>
          <p:nvPr/>
        </p:nvSpPr>
        <p:spPr>
          <a:xfrm>
            <a:off x="1162877" y="3846443"/>
            <a:ext cx="5456583" cy="1138773"/>
          </a:xfrm>
          <a:prstGeom prst="rect">
            <a:avLst/>
          </a:prstGeom>
          <a:noFill/>
        </p:spPr>
        <p:txBody>
          <a:bodyPr wrap="square" rtlCol="0">
            <a:spAutoFit/>
          </a:bodyPr>
          <a:lstStyle/>
          <a:p>
            <a:pPr algn="just"/>
            <a:r>
              <a:rPr lang="en-US" sz="1700" dirty="0"/>
              <a:t>The sin of the ‘lawyers’ of that time, the ‘divines’ as we should call them, was that they claimed a monopoly of the power to interpret, [the law] and yet did not exercise the power.    </a:t>
            </a:r>
            <a:r>
              <a:rPr lang="en-US" sz="1600" dirty="0"/>
              <a:t>-</a:t>
            </a:r>
            <a:r>
              <a:rPr lang="en-US" sz="1600" i="1" dirty="0"/>
              <a:t>Ellicott’s Commentary</a:t>
            </a:r>
            <a:endParaRPr lang="en-US" sz="1600" dirty="0"/>
          </a:p>
        </p:txBody>
      </p:sp>
      <p:sp>
        <p:nvSpPr>
          <p:cNvPr id="7" name="TextBox 6">
            <a:extLst>
              <a:ext uri="{FF2B5EF4-FFF2-40B4-BE49-F238E27FC236}">
                <a16:creationId xmlns="" xmlns:a16="http://schemas.microsoft.com/office/drawing/2014/main" id="{0AA9403A-5E30-5017-E17B-D29FD87459A8}"/>
              </a:ext>
            </a:extLst>
          </p:cNvPr>
          <p:cNvSpPr txBox="1"/>
          <p:nvPr/>
        </p:nvSpPr>
        <p:spPr>
          <a:xfrm>
            <a:off x="1162876" y="5118653"/>
            <a:ext cx="5456583" cy="1200329"/>
          </a:xfrm>
          <a:prstGeom prst="rect">
            <a:avLst/>
          </a:prstGeom>
          <a:noFill/>
        </p:spPr>
        <p:txBody>
          <a:bodyPr wrap="square" rtlCol="0">
            <a:spAutoFit/>
          </a:bodyPr>
          <a:lstStyle/>
          <a:p>
            <a:pPr algn="just"/>
            <a:r>
              <a:rPr lang="en-US" dirty="0"/>
              <a:t>in </a:t>
            </a:r>
            <a:r>
              <a:rPr lang="en-US" i="1" dirty="0" err="1"/>
              <a:t>Yeshua</a:t>
            </a:r>
            <a:r>
              <a:rPr lang="en-US" i="1" dirty="0"/>
              <a:t>, the Life of Jesus from a Jewish Perspective, </a:t>
            </a:r>
            <a:r>
              <a:rPr lang="en-US" dirty="0"/>
              <a:t>Arnold </a:t>
            </a:r>
            <a:r>
              <a:rPr lang="en-US" dirty="0" err="1"/>
              <a:t>Fruchtenbaum</a:t>
            </a:r>
            <a:r>
              <a:rPr lang="en-US" dirty="0"/>
              <a:t> writes that the Pharisees and Sanhedrin broke 22 of their own laws in Jesus’ arrest, trial, and sentencing.</a:t>
            </a:r>
          </a:p>
        </p:txBody>
      </p:sp>
    </p:spTree>
    <p:extLst>
      <p:ext uri="{BB962C8B-B14F-4D97-AF65-F5344CB8AC3E}">
        <p14:creationId xmlns:p14="http://schemas.microsoft.com/office/powerpoint/2010/main" val="207281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10A539-2712-69BB-22C7-B186541605C8}"/>
              </a:ext>
            </a:extLst>
          </p:cNvPr>
          <p:cNvSpPr>
            <a:spLocks noGrp="1"/>
          </p:cNvSpPr>
          <p:nvPr>
            <p:ph type="title"/>
          </p:nvPr>
        </p:nvSpPr>
        <p:spPr>
          <a:xfrm>
            <a:off x="245097" y="367645"/>
            <a:ext cx="9012025" cy="5637229"/>
          </a:xfrm>
        </p:spPr>
        <p:txBody>
          <a:bodyPr>
            <a:normAutofit/>
          </a:bodyPr>
          <a:lstStyle/>
          <a:p>
            <a:pPr algn="l"/>
            <a:r>
              <a:rPr lang="en-US" sz="2200" cap="none" dirty="0">
                <a:latin typeface="+mn-lt"/>
                <a:cs typeface="Times New Roman" panose="02020603050405020304" pitchFamily="18" charset="0"/>
              </a:rPr>
              <a:t>"If we go out and hang two or three men," Davies said, "without doing what the law says, forming a posse and bringing the men in for trial, then by the same law, we're not officers of justice, but due to be hanged ourselves.“</a:t>
            </a:r>
            <a:br>
              <a:rPr lang="en-US" sz="2200" cap="none" dirty="0">
                <a:latin typeface="+mn-lt"/>
                <a:cs typeface="Times New Roman" panose="02020603050405020304" pitchFamily="18" charset="0"/>
              </a:rPr>
            </a:br>
            <a:r>
              <a:rPr lang="en-US" sz="2200" cap="none" dirty="0">
                <a:latin typeface="+mn-lt"/>
                <a:cs typeface="Times New Roman" panose="02020603050405020304" pitchFamily="18" charset="0"/>
              </a:rPr>
              <a:t/>
            </a:r>
            <a:br>
              <a:rPr lang="en-US" sz="2200" cap="none" dirty="0">
                <a:latin typeface="+mn-lt"/>
                <a:cs typeface="Times New Roman" panose="02020603050405020304" pitchFamily="18" charset="0"/>
              </a:rPr>
            </a:br>
            <a:r>
              <a:rPr lang="en-US" sz="2200" cap="none" dirty="0">
                <a:latin typeface="+mn-lt"/>
                <a:cs typeface="Times New Roman" panose="02020603050405020304" pitchFamily="18" charset="0"/>
              </a:rPr>
              <a:t>"And who'll hang us?" Winder wanted to know.</a:t>
            </a:r>
            <a:br>
              <a:rPr lang="en-US" sz="2200" cap="none" dirty="0">
                <a:latin typeface="+mn-lt"/>
                <a:cs typeface="Times New Roman" panose="02020603050405020304" pitchFamily="18" charset="0"/>
              </a:rPr>
            </a:br>
            <a:r>
              <a:rPr lang="en-US" sz="2200" cap="none" dirty="0">
                <a:latin typeface="+mn-lt"/>
                <a:cs typeface="Times New Roman" panose="02020603050405020304" pitchFamily="18" charset="0"/>
              </a:rPr>
              <a:t/>
            </a:r>
            <a:br>
              <a:rPr lang="en-US" sz="2200" cap="none" dirty="0">
                <a:latin typeface="+mn-lt"/>
                <a:cs typeface="Times New Roman" panose="02020603050405020304" pitchFamily="18" charset="0"/>
              </a:rPr>
            </a:br>
            <a:r>
              <a:rPr lang="en-US" sz="2200" cap="none" dirty="0">
                <a:latin typeface="+mn-lt"/>
                <a:cs typeface="Times New Roman" panose="02020603050405020304" pitchFamily="18" charset="0"/>
              </a:rPr>
              <a:t>"Maybe nobody," Davies admitted. "Then our crime's worse than a murderer's. His act puts him outside the law, but keeps the law intact. Ours would weaken the law."</a:t>
            </a:r>
          </a:p>
        </p:txBody>
      </p:sp>
      <p:sp>
        <p:nvSpPr>
          <p:cNvPr id="3" name="Text Placeholder 2">
            <a:extLst>
              <a:ext uri="{FF2B5EF4-FFF2-40B4-BE49-F238E27FC236}">
                <a16:creationId xmlns="" xmlns:a16="http://schemas.microsoft.com/office/drawing/2014/main" id="{45AB2E69-2189-E0BA-ADA3-28EE523E3493}"/>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 xmlns:a16="http://schemas.microsoft.com/office/drawing/2014/main" id="{9D559633-B9EA-26C5-62FB-CDCB47084E32}"/>
              </a:ext>
            </a:extLst>
          </p:cNvPr>
          <p:cNvPicPr>
            <a:picLocks noChangeAspect="1"/>
          </p:cNvPicPr>
          <p:nvPr/>
        </p:nvPicPr>
        <p:blipFill>
          <a:blip r:embed="rId2"/>
          <a:stretch>
            <a:fillRect/>
          </a:stretch>
        </p:blipFill>
        <p:spPr>
          <a:xfrm>
            <a:off x="9052744" y="225000"/>
            <a:ext cx="3683000" cy="6032500"/>
          </a:xfrm>
          <a:prstGeom prst="rect">
            <a:avLst/>
          </a:prstGeom>
        </p:spPr>
      </p:pic>
    </p:spTree>
    <p:extLst>
      <p:ext uri="{BB962C8B-B14F-4D97-AF65-F5344CB8AC3E}">
        <p14:creationId xmlns:p14="http://schemas.microsoft.com/office/powerpoint/2010/main" val="356915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E1D2B40-93FF-01E7-8291-F6A4D4157B1A}"/>
              </a:ext>
            </a:extLst>
          </p:cNvPr>
          <p:cNvSpPr txBox="1"/>
          <p:nvPr/>
        </p:nvSpPr>
        <p:spPr>
          <a:xfrm>
            <a:off x="1216058" y="1053620"/>
            <a:ext cx="10133814" cy="369332"/>
          </a:xfrm>
          <a:prstGeom prst="rect">
            <a:avLst/>
          </a:prstGeom>
          <a:noFill/>
        </p:spPr>
        <p:txBody>
          <a:bodyPr wrap="square" rtlCol="0">
            <a:spAutoFit/>
          </a:bodyPr>
          <a:lstStyle/>
          <a:p>
            <a:r>
              <a:rPr lang="en-US" dirty="0"/>
              <a:t>“By the east wind, you shattered the ships of Tarshish” (Psalm 48:7, ESV)</a:t>
            </a:r>
          </a:p>
        </p:txBody>
      </p:sp>
      <p:sp>
        <p:nvSpPr>
          <p:cNvPr id="4" name="TextBox 3">
            <a:extLst>
              <a:ext uri="{FF2B5EF4-FFF2-40B4-BE49-F238E27FC236}">
                <a16:creationId xmlns="" xmlns:a16="http://schemas.microsoft.com/office/drawing/2014/main" id="{D4367141-2889-4EB4-7E3E-602351AD084A}"/>
              </a:ext>
            </a:extLst>
          </p:cNvPr>
          <p:cNvSpPr txBox="1"/>
          <p:nvPr/>
        </p:nvSpPr>
        <p:spPr>
          <a:xfrm>
            <a:off x="1216058" y="1611984"/>
            <a:ext cx="9351389" cy="923330"/>
          </a:xfrm>
          <a:prstGeom prst="rect">
            <a:avLst/>
          </a:prstGeom>
          <a:noFill/>
        </p:spPr>
        <p:txBody>
          <a:bodyPr wrap="square" rtlCol="0">
            <a:spAutoFit/>
          </a:bodyPr>
          <a:lstStyle/>
          <a:p>
            <a:r>
              <a:rPr lang="en-US" sz="1800" kern="100" dirty="0">
                <a:effectLst/>
                <a:ea typeface="Calibri" panose="020F0502020204030204" pitchFamily="34" charset="0"/>
                <a:cs typeface="Times New Roman" panose="02020603050405020304" pitchFamily="18" charset="0"/>
              </a:rPr>
              <a:t>“I will scatter them as with an east wind before the enemy; I will show them My back and not My face in the day of their disaster” (Jeremiah 18:17, NKJV)</a:t>
            </a:r>
          </a:p>
          <a:p>
            <a:endParaRPr lang="en-US" dirty="0"/>
          </a:p>
        </p:txBody>
      </p:sp>
      <p:sp>
        <p:nvSpPr>
          <p:cNvPr id="5" name="TextBox 4">
            <a:extLst>
              <a:ext uri="{FF2B5EF4-FFF2-40B4-BE49-F238E27FC236}">
                <a16:creationId xmlns="" xmlns:a16="http://schemas.microsoft.com/office/drawing/2014/main" id="{9B34E9FB-D4BD-8B39-F7F0-37652FF3513F}"/>
              </a:ext>
            </a:extLst>
          </p:cNvPr>
          <p:cNvSpPr txBox="1"/>
          <p:nvPr/>
        </p:nvSpPr>
        <p:spPr>
          <a:xfrm>
            <a:off x="1216058" y="2724346"/>
            <a:ext cx="9238268" cy="923330"/>
          </a:xfrm>
          <a:prstGeom prst="rect">
            <a:avLst/>
          </a:prstGeom>
          <a:noFill/>
        </p:spPr>
        <p:txBody>
          <a:bodyPr wrap="square" rtlCol="0">
            <a:spAutoFit/>
          </a:bodyPr>
          <a:lstStyle/>
          <a:p>
            <a:r>
              <a:rPr lang="en-US" sz="1800" kern="100" dirty="0">
                <a:effectLst/>
                <a:ea typeface="Calibri" panose="020F0502020204030204" pitchFamily="34" charset="0"/>
                <a:cs typeface="Times New Roman" panose="02020603050405020304" pitchFamily="18" charset="0"/>
              </a:rPr>
              <a:t>“The east wind carries [a man] away, and he is gone; it sweeps him out of his place” (Job 27:21, NKJV)</a:t>
            </a:r>
          </a:p>
          <a:p>
            <a:endParaRPr lang="en-US" dirty="0"/>
          </a:p>
        </p:txBody>
      </p:sp>
      <p:sp>
        <p:nvSpPr>
          <p:cNvPr id="2" name="TextBox 1">
            <a:extLst>
              <a:ext uri="{FF2B5EF4-FFF2-40B4-BE49-F238E27FC236}">
                <a16:creationId xmlns="" xmlns:a16="http://schemas.microsoft.com/office/drawing/2014/main" id="{B40205A0-B101-6DDA-99C9-7C8A4E1527C6}"/>
              </a:ext>
            </a:extLst>
          </p:cNvPr>
          <p:cNvSpPr txBox="1"/>
          <p:nvPr/>
        </p:nvSpPr>
        <p:spPr>
          <a:xfrm>
            <a:off x="1357460" y="3940404"/>
            <a:ext cx="9002598" cy="671915"/>
          </a:xfrm>
          <a:prstGeom prst="rect">
            <a:avLst/>
          </a:prstGeom>
          <a:noFill/>
        </p:spPr>
        <p:txBody>
          <a:bodyPr wrap="square" rtlCol="0">
            <a:spAutoFit/>
          </a:bodyPr>
          <a:lstStyle/>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“Measure by measure, by exile you contended with [Israel]; he removed them with his fierce breath in the day of the east wind” (Isaiah 27:8, ESV)</a:t>
            </a:r>
          </a:p>
        </p:txBody>
      </p:sp>
      <p:sp>
        <p:nvSpPr>
          <p:cNvPr id="6" name="TextBox 5">
            <a:extLst>
              <a:ext uri="{FF2B5EF4-FFF2-40B4-BE49-F238E27FC236}">
                <a16:creationId xmlns="" xmlns:a16="http://schemas.microsoft.com/office/drawing/2014/main" id="{3BDD5B00-3AB5-7AA1-18E4-49451A3D1CB3}"/>
              </a:ext>
            </a:extLst>
          </p:cNvPr>
          <p:cNvSpPr txBox="1"/>
          <p:nvPr/>
        </p:nvSpPr>
        <p:spPr>
          <a:xfrm>
            <a:off x="1357460" y="4949072"/>
            <a:ext cx="9096866" cy="968278"/>
          </a:xfrm>
          <a:prstGeom prst="rect">
            <a:avLst/>
          </a:prstGeom>
          <a:noFill/>
        </p:spPr>
        <p:txBody>
          <a:bodyPr wrap="square" rtlCol="0">
            <a:spAutoFit/>
          </a:bodyPr>
          <a:lstStyle/>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“Though he flourishes among the reeds, an east wind will come, the wind of the Lord coming up from the wilderness; and his fountain will become dry and his spring will dry up; it will plunder his treasury of every precious article” (Hosea 13:15, NASB)</a:t>
            </a:r>
          </a:p>
        </p:txBody>
      </p:sp>
    </p:spTree>
    <p:extLst>
      <p:ext uri="{BB962C8B-B14F-4D97-AF65-F5344CB8AC3E}">
        <p14:creationId xmlns:p14="http://schemas.microsoft.com/office/powerpoint/2010/main" val="386412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94ADA3-E54B-AD80-86A7-496CA093A78B}"/>
              </a:ext>
            </a:extLst>
          </p:cNvPr>
          <p:cNvSpPr>
            <a:spLocks noGrp="1"/>
          </p:cNvSpPr>
          <p:nvPr>
            <p:ph type="title"/>
          </p:nvPr>
        </p:nvSpPr>
        <p:spPr>
          <a:xfrm>
            <a:off x="1219200" y="-345439"/>
            <a:ext cx="10048357" cy="1513840"/>
          </a:xfrm>
        </p:spPr>
        <p:txBody>
          <a:bodyPr/>
          <a:lstStyle/>
          <a:p>
            <a:r>
              <a:rPr lang="en-US" cap="none" dirty="0">
                <a:latin typeface="+mn-lt"/>
              </a:rPr>
              <a:t>Lawlessness is a sign of the end of the age</a:t>
            </a:r>
          </a:p>
        </p:txBody>
      </p:sp>
      <p:sp>
        <p:nvSpPr>
          <p:cNvPr id="3" name="Text Placeholder 2">
            <a:extLst>
              <a:ext uri="{FF2B5EF4-FFF2-40B4-BE49-F238E27FC236}">
                <a16:creationId xmlns="" xmlns:a16="http://schemas.microsoft.com/office/drawing/2014/main" id="{1F181D36-1A80-3DF4-67DC-41197D6B6ABB}"/>
              </a:ext>
            </a:extLst>
          </p:cNvPr>
          <p:cNvSpPr>
            <a:spLocks noGrp="1"/>
          </p:cNvSpPr>
          <p:nvPr>
            <p:ph type="body" sz="half" idx="2"/>
          </p:nvPr>
        </p:nvSpPr>
        <p:spPr/>
        <p:txBody>
          <a:bodyPr/>
          <a:lstStyle/>
          <a:p>
            <a:endParaRPr lang="en-US" dirty="0"/>
          </a:p>
        </p:txBody>
      </p:sp>
      <p:pic>
        <p:nvPicPr>
          <p:cNvPr id="9" name="Picture 8">
            <a:extLst>
              <a:ext uri="{FF2B5EF4-FFF2-40B4-BE49-F238E27FC236}">
                <a16:creationId xmlns="" xmlns:a16="http://schemas.microsoft.com/office/drawing/2014/main" id="{91CC5A7D-A10F-F528-203F-D197A6955434}"/>
              </a:ext>
            </a:extLst>
          </p:cNvPr>
          <p:cNvPicPr>
            <a:picLocks noChangeAspect="1"/>
          </p:cNvPicPr>
          <p:nvPr/>
        </p:nvPicPr>
        <p:blipFill>
          <a:blip r:embed="rId2"/>
          <a:stretch>
            <a:fillRect/>
          </a:stretch>
        </p:blipFill>
        <p:spPr>
          <a:xfrm>
            <a:off x="-5325" y="617398"/>
            <a:ext cx="12192000" cy="3835381"/>
          </a:xfrm>
          <a:prstGeom prst="rect">
            <a:avLst/>
          </a:prstGeom>
        </p:spPr>
      </p:pic>
      <p:pic>
        <p:nvPicPr>
          <p:cNvPr id="13" name="Picture 12">
            <a:extLst>
              <a:ext uri="{FF2B5EF4-FFF2-40B4-BE49-F238E27FC236}">
                <a16:creationId xmlns="" xmlns:a16="http://schemas.microsoft.com/office/drawing/2014/main" id="{3AA0F6CE-829E-3031-A3D8-2D841BF20374}"/>
              </a:ext>
            </a:extLst>
          </p:cNvPr>
          <p:cNvPicPr>
            <a:picLocks noChangeAspect="1"/>
          </p:cNvPicPr>
          <p:nvPr/>
        </p:nvPicPr>
        <p:blipFill rotWithShape="1">
          <a:blip r:embed="rId3"/>
          <a:srcRect l="15613" t="10518"/>
          <a:stretch/>
        </p:blipFill>
        <p:spPr>
          <a:xfrm>
            <a:off x="6675120" y="2334053"/>
            <a:ext cx="5425440" cy="48557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Picture 14">
            <a:extLst>
              <a:ext uri="{FF2B5EF4-FFF2-40B4-BE49-F238E27FC236}">
                <a16:creationId xmlns="" xmlns:a16="http://schemas.microsoft.com/office/drawing/2014/main" id="{9BE5CD79-8FC2-0242-F664-7D8CEB68E4B6}"/>
              </a:ext>
            </a:extLst>
          </p:cNvPr>
          <p:cNvPicPr>
            <a:picLocks noChangeAspect="1"/>
          </p:cNvPicPr>
          <p:nvPr/>
        </p:nvPicPr>
        <p:blipFill>
          <a:blip r:embed="rId4"/>
          <a:stretch>
            <a:fillRect/>
          </a:stretch>
        </p:blipFill>
        <p:spPr>
          <a:xfrm>
            <a:off x="-5325" y="4324350"/>
            <a:ext cx="6669795" cy="24387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0429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799EE-537B-A218-43BF-2E7040D5E762}"/>
              </a:ext>
            </a:extLst>
          </p:cNvPr>
          <p:cNvSpPr>
            <a:spLocks noGrp="1"/>
          </p:cNvSpPr>
          <p:nvPr>
            <p:ph type="title"/>
          </p:nvPr>
        </p:nvSpPr>
        <p:spPr>
          <a:xfrm>
            <a:off x="294640" y="497839"/>
            <a:ext cx="10881360" cy="6238241"/>
          </a:xfrm>
        </p:spPr>
        <p:txBody>
          <a:bodyPr>
            <a:normAutofit/>
          </a:bodyPr>
          <a:lstStyle/>
          <a:p>
            <a:pPr algn="l"/>
            <a:r>
              <a:rPr lang="en-US" cap="none" dirty="0"/>
              <a:t/>
            </a:r>
            <a:br>
              <a:rPr lang="en-US" cap="none" dirty="0"/>
            </a:br>
            <a:r>
              <a:rPr lang="en-US" cap="none" dirty="0"/>
              <a:t/>
            </a:r>
            <a:br>
              <a:rPr lang="en-US" cap="none" dirty="0"/>
            </a:br>
            <a:r>
              <a:rPr lang="en-US" b="0" cap="none" dirty="0"/>
              <a:t>“Get leave to work</a:t>
            </a:r>
            <a:br>
              <a:rPr lang="en-US" b="0" cap="none" dirty="0"/>
            </a:br>
            <a:r>
              <a:rPr lang="en-US" b="0" cap="none" dirty="0"/>
              <a:t>in this world—'tis the best you get at all;</a:t>
            </a:r>
            <a:br>
              <a:rPr lang="en-US" b="0" cap="none" dirty="0"/>
            </a:br>
            <a:r>
              <a:rPr lang="en-US" b="0" cap="none" dirty="0"/>
              <a:t>For God, in cursing, gives us better gifts</a:t>
            </a:r>
            <a:br>
              <a:rPr lang="en-US" b="0" cap="none" dirty="0"/>
            </a:br>
            <a:r>
              <a:rPr lang="en-US" b="0" cap="none" dirty="0"/>
              <a:t>than men in benediction</a:t>
            </a:r>
            <a:r>
              <a:rPr lang="en-US" b="0" dirty="0"/>
              <a:t>…</a:t>
            </a:r>
            <a:br>
              <a:rPr lang="en-US" b="0" dirty="0"/>
            </a:br>
            <a:r>
              <a:rPr lang="en-US" b="0" dirty="0"/>
              <a:t/>
            </a:r>
            <a:br>
              <a:rPr lang="en-US" b="0" dirty="0"/>
            </a:br>
            <a:r>
              <a:rPr lang="en-US" b="0" cap="none" dirty="0"/>
              <a:t>Get work get work; </a:t>
            </a:r>
            <a:br>
              <a:rPr lang="en-US" b="0" cap="none" dirty="0"/>
            </a:br>
            <a:r>
              <a:rPr lang="en-US" b="0" cap="none" dirty="0"/>
              <a:t>Be sure ‘tis better than what you work to get.”</a:t>
            </a:r>
            <a:br>
              <a:rPr lang="en-US" b="0" cap="none" dirty="0"/>
            </a:br>
            <a:r>
              <a:rPr lang="en-US" b="0" cap="none" dirty="0"/>
              <a:t>					-Elizabeth Barrett Browning</a:t>
            </a:r>
            <a:r>
              <a:rPr lang="en-US" b="0" dirty="0"/>
              <a:t/>
            </a:r>
            <a:br>
              <a:rPr lang="en-US" b="0" dirty="0"/>
            </a:br>
            <a:endParaRPr lang="en-US" b="0" dirty="0"/>
          </a:p>
        </p:txBody>
      </p:sp>
      <p:pic>
        <p:nvPicPr>
          <p:cNvPr id="6" name="Picture Placeholder 5">
            <a:extLst>
              <a:ext uri="{FF2B5EF4-FFF2-40B4-BE49-F238E27FC236}">
                <a16:creationId xmlns="" xmlns:a16="http://schemas.microsoft.com/office/drawing/2014/main" id="{FE427837-1136-8F2E-E7F9-427710306619}"/>
              </a:ext>
            </a:extLst>
          </p:cNvPr>
          <p:cNvPicPr>
            <a:picLocks noGrp="1" noChangeAspect="1"/>
          </p:cNvPicPr>
          <p:nvPr>
            <p:ph type="pic" idx="1"/>
          </p:nvPr>
        </p:nvPicPr>
        <p:blipFill>
          <a:blip r:embed="rId2"/>
          <a:srcRect l="17875" r="17875"/>
          <a:stretch>
            <a:fillRect/>
          </a:stretch>
        </p:blipFill>
        <p:spPr>
          <a:xfrm>
            <a:off x="9714742" y="2086165"/>
            <a:ext cx="1969257" cy="3064956"/>
          </a:xfrm>
        </p:spPr>
      </p:pic>
      <p:sp>
        <p:nvSpPr>
          <p:cNvPr id="4" name="Text Placeholder 3">
            <a:extLst>
              <a:ext uri="{FF2B5EF4-FFF2-40B4-BE49-F238E27FC236}">
                <a16:creationId xmlns="" xmlns:a16="http://schemas.microsoft.com/office/drawing/2014/main" id="{80084F3C-72AF-B7AF-AC14-E6D926815FB8}"/>
              </a:ext>
            </a:extLst>
          </p:cNvPr>
          <p:cNvSpPr>
            <a:spLocks noGrp="1"/>
          </p:cNvSpPr>
          <p:nvPr>
            <p:ph type="body" sz="half" idx="2"/>
          </p:nvPr>
        </p:nvSpPr>
        <p:spPr>
          <a:xfrm>
            <a:off x="212754" y="497839"/>
            <a:ext cx="11583006" cy="1341120"/>
          </a:xfrm>
        </p:spPr>
        <p:txBody>
          <a:bodyPr>
            <a:normAutofit/>
          </a:bodyPr>
          <a:lstStyle/>
          <a:p>
            <a:r>
              <a:rPr lang="en-US" sz="3600" b="1" dirty="0"/>
              <a:t>God’s judgments are better than men’s blessings</a:t>
            </a:r>
          </a:p>
        </p:txBody>
      </p:sp>
    </p:spTree>
    <p:extLst>
      <p:ext uri="{BB962C8B-B14F-4D97-AF65-F5344CB8AC3E}">
        <p14:creationId xmlns:p14="http://schemas.microsoft.com/office/powerpoint/2010/main" val="400849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22049D2-F4CF-EA52-BCDE-395CCD7F11CC}"/>
              </a:ext>
            </a:extLst>
          </p:cNvPr>
          <p:cNvSpPr txBox="1"/>
          <p:nvPr/>
        </p:nvSpPr>
        <p:spPr>
          <a:xfrm>
            <a:off x="942680" y="744718"/>
            <a:ext cx="9737889" cy="584775"/>
          </a:xfrm>
          <a:prstGeom prst="rect">
            <a:avLst/>
          </a:prstGeom>
          <a:noFill/>
        </p:spPr>
        <p:txBody>
          <a:bodyPr wrap="square" rtlCol="0">
            <a:spAutoFit/>
          </a:bodyPr>
          <a:lstStyle/>
          <a:p>
            <a:pPr algn="ctr"/>
            <a:r>
              <a:rPr lang="en-US" sz="3200" i="1" dirty="0"/>
              <a:t>Application</a:t>
            </a:r>
          </a:p>
        </p:txBody>
      </p:sp>
      <p:sp>
        <p:nvSpPr>
          <p:cNvPr id="4" name="TextBox 3">
            <a:extLst>
              <a:ext uri="{FF2B5EF4-FFF2-40B4-BE49-F238E27FC236}">
                <a16:creationId xmlns="" xmlns:a16="http://schemas.microsoft.com/office/drawing/2014/main" id="{E3F2050D-97AF-D43E-EA4D-FD2088D3B242}"/>
              </a:ext>
            </a:extLst>
          </p:cNvPr>
          <p:cNvSpPr txBox="1"/>
          <p:nvPr/>
        </p:nvSpPr>
        <p:spPr>
          <a:xfrm>
            <a:off x="942680" y="1621411"/>
            <a:ext cx="10312924" cy="646331"/>
          </a:xfrm>
          <a:prstGeom prst="rect">
            <a:avLst/>
          </a:prstGeom>
          <a:noFill/>
        </p:spPr>
        <p:txBody>
          <a:bodyPr wrap="square" rtlCol="0">
            <a:spAutoFit/>
          </a:bodyPr>
          <a:lstStyle/>
          <a:p>
            <a:r>
              <a:rPr lang="en-US" dirty="0"/>
              <a:t>Now that we know God’s will is justice, and how deeply He hates and is offended by injustice, and His goodness displayed even in judgment, we can pray without double-mindedness</a:t>
            </a:r>
          </a:p>
        </p:txBody>
      </p:sp>
      <p:sp>
        <p:nvSpPr>
          <p:cNvPr id="5" name="TextBox 4">
            <a:extLst>
              <a:ext uri="{FF2B5EF4-FFF2-40B4-BE49-F238E27FC236}">
                <a16:creationId xmlns="" xmlns:a16="http://schemas.microsoft.com/office/drawing/2014/main" id="{8D6C21A5-BE94-532E-BA92-AACF0BA195D6}"/>
              </a:ext>
            </a:extLst>
          </p:cNvPr>
          <p:cNvSpPr txBox="1"/>
          <p:nvPr/>
        </p:nvSpPr>
        <p:spPr>
          <a:xfrm>
            <a:off x="1084082" y="2950590"/>
            <a:ext cx="10171522" cy="1200329"/>
          </a:xfrm>
          <a:prstGeom prst="rect">
            <a:avLst/>
          </a:prstGeom>
          <a:noFill/>
        </p:spPr>
        <p:txBody>
          <a:bodyPr wrap="square" rtlCol="0">
            <a:spAutoFit/>
          </a:bodyPr>
          <a:lstStyle/>
          <a:p>
            <a:r>
              <a:rPr lang="en-US" dirty="0"/>
              <a:t>That means we can</a:t>
            </a:r>
          </a:p>
          <a:p>
            <a:pPr marL="285750" indent="-285750">
              <a:buFont typeface="Arial" panose="020B0604020202020204" pitchFamily="34" charset="0"/>
              <a:buChar char="•"/>
            </a:pPr>
            <a:r>
              <a:rPr lang="en-US" dirty="0"/>
              <a:t>	pray with confidence</a:t>
            </a:r>
          </a:p>
          <a:p>
            <a:pPr marL="285750" indent="-285750">
              <a:buFont typeface="Arial" panose="020B0604020202020204" pitchFamily="34" charset="0"/>
              <a:buChar char="•"/>
            </a:pPr>
            <a:r>
              <a:rPr lang="en-US" dirty="0"/>
              <a:t>	pray with authority</a:t>
            </a:r>
          </a:p>
          <a:p>
            <a:pPr marL="285750" indent="-285750">
              <a:buFont typeface="Arial" panose="020B0604020202020204" pitchFamily="34" charset="0"/>
              <a:buChar char="•"/>
            </a:pPr>
            <a:r>
              <a:rPr lang="en-US" dirty="0"/>
              <a:t>	pray with expectation</a:t>
            </a:r>
          </a:p>
        </p:txBody>
      </p:sp>
      <p:pic>
        <p:nvPicPr>
          <p:cNvPr id="7" name="Picture 6">
            <a:extLst>
              <a:ext uri="{FF2B5EF4-FFF2-40B4-BE49-F238E27FC236}">
                <a16:creationId xmlns="" xmlns:a16="http://schemas.microsoft.com/office/drawing/2014/main" id="{855654C8-3D42-1477-E0E9-09902F95DB7E}"/>
              </a:ext>
            </a:extLst>
          </p:cNvPr>
          <p:cNvPicPr>
            <a:picLocks noChangeAspect="1"/>
          </p:cNvPicPr>
          <p:nvPr/>
        </p:nvPicPr>
        <p:blipFill>
          <a:blip r:embed="rId2"/>
          <a:stretch>
            <a:fillRect/>
          </a:stretch>
        </p:blipFill>
        <p:spPr>
          <a:xfrm>
            <a:off x="5453862" y="2768529"/>
            <a:ext cx="5464097" cy="3643460"/>
          </a:xfrm>
          <a:prstGeom prst="rect">
            <a:avLst/>
          </a:prstGeom>
        </p:spPr>
      </p:pic>
    </p:spTree>
    <p:extLst>
      <p:ext uri="{BB962C8B-B14F-4D97-AF65-F5344CB8AC3E}">
        <p14:creationId xmlns:p14="http://schemas.microsoft.com/office/powerpoint/2010/main" val="31102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7A62D39-CED6-1F7F-3C03-3900730CE72D}"/>
              </a:ext>
            </a:extLst>
          </p:cNvPr>
          <p:cNvSpPr txBox="1"/>
          <p:nvPr/>
        </p:nvSpPr>
        <p:spPr>
          <a:xfrm>
            <a:off x="457200" y="506896"/>
            <a:ext cx="11390243" cy="584775"/>
          </a:xfrm>
          <a:prstGeom prst="rect">
            <a:avLst/>
          </a:prstGeom>
          <a:noFill/>
        </p:spPr>
        <p:txBody>
          <a:bodyPr wrap="square" rtlCol="0">
            <a:spAutoFit/>
          </a:bodyPr>
          <a:lstStyle/>
          <a:p>
            <a:pPr algn="ctr"/>
            <a:r>
              <a:rPr lang="en-US" sz="3200" dirty="0"/>
              <a:t>How to avoid praying amiss (or off course – see James 4:3)</a:t>
            </a:r>
          </a:p>
        </p:txBody>
      </p:sp>
      <p:sp>
        <p:nvSpPr>
          <p:cNvPr id="3" name="TextBox 2">
            <a:extLst>
              <a:ext uri="{FF2B5EF4-FFF2-40B4-BE49-F238E27FC236}">
                <a16:creationId xmlns="" xmlns:a16="http://schemas.microsoft.com/office/drawing/2014/main" id="{A273BB2B-4635-298E-F8FA-F53449A4D671}"/>
              </a:ext>
            </a:extLst>
          </p:cNvPr>
          <p:cNvSpPr txBox="1"/>
          <p:nvPr/>
        </p:nvSpPr>
        <p:spPr>
          <a:xfrm>
            <a:off x="1411357" y="1858617"/>
            <a:ext cx="9978886" cy="4524315"/>
          </a:xfrm>
          <a:prstGeom prst="rect">
            <a:avLst/>
          </a:prstGeom>
          <a:noFill/>
        </p:spPr>
        <p:txBody>
          <a:bodyPr wrap="square" rtlCol="0">
            <a:spAutoFit/>
          </a:bodyPr>
          <a:lstStyle/>
          <a:p>
            <a:r>
              <a:rPr lang="en-US" dirty="0"/>
              <a:t>Pray the Lord’s Prayer</a:t>
            </a:r>
          </a:p>
          <a:p>
            <a:endParaRPr lang="en-US" dirty="0"/>
          </a:p>
          <a:p>
            <a:endParaRPr lang="en-US" dirty="0"/>
          </a:p>
          <a:p>
            <a:endParaRPr lang="en-US" dirty="0"/>
          </a:p>
          <a:p>
            <a:r>
              <a:rPr lang="en-US" dirty="0"/>
              <a:t>Pray in the Holy Spirit</a:t>
            </a:r>
          </a:p>
          <a:p>
            <a:endParaRPr lang="en-US" dirty="0"/>
          </a:p>
          <a:p>
            <a:endParaRPr lang="en-US" dirty="0"/>
          </a:p>
          <a:p>
            <a:endParaRPr lang="en-US" dirty="0"/>
          </a:p>
          <a:p>
            <a:r>
              <a:rPr lang="en-US" dirty="0"/>
              <a:t>Pray the scriptures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09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B1C83-A09E-289B-F311-BBEEC399F7C9}"/>
              </a:ext>
            </a:extLst>
          </p:cNvPr>
          <p:cNvSpPr>
            <a:spLocks noGrp="1"/>
          </p:cNvSpPr>
          <p:nvPr>
            <p:ph type="title"/>
          </p:nvPr>
        </p:nvSpPr>
        <p:spPr/>
        <p:txBody>
          <a:bodyPr>
            <a:normAutofit/>
          </a:bodyPr>
          <a:lstStyle/>
          <a:p>
            <a:r>
              <a:rPr lang="en-US" sz="2800" cap="none" dirty="0">
                <a:latin typeface="+mn-lt"/>
              </a:rPr>
              <a:t>Scriptures to Pray and Proclaim over…</a:t>
            </a:r>
          </a:p>
        </p:txBody>
      </p:sp>
      <p:sp>
        <p:nvSpPr>
          <p:cNvPr id="3" name="Text Placeholder 2">
            <a:extLst>
              <a:ext uri="{FF2B5EF4-FFF2-40B4-BE49-F238E27FC236}">
                <a16:creationId xmlns="" xmlns:a16="http://schemas.microsoft.com/office/drawing/2014/main" id="{E5B4361B-7A7A-314C-2056-28AC5B62D63F}"/>
              </a:ext>
            </a:extLst>
          </p:cNvPr>
          <p:cNvSpPr>
            <a:spLocks noGrp="1"/>
          </p:cNvSpPr>
          <p:nvPr>
            <p:ph type="body" idx="1"/>
          </p:nvPr>
        </p:nvSpPr>
        <p:spPr/>
        <p:txBody>
          <a:bodyPr/>
          <a:lstStyle/>
          <a:p>
            <a:r>
              <a:rPr lang="en-US" dirty="0"/>
              <a:t>The Church</a:t>
            </a:r>
          </a:p>
        </p:txBody>
      </p:sp>
      <p:pic>
        <p:nvPicPr>
          <p:cNvPr id="13" name="Picture Placeholder 12">
            <a:extLst>
              <a:ext uri="{FF2B5EF4-FFF2-40B4-BE49-F238E27FC236}">
                <a16:creationId xmlns="" xmlns:a16="http://schemas.microsoft.com/office/drawing/2014/main" id="{16042712-C7D6-423E-0799-632E87D1AC22}"/>
              </a:ext>
            </a:extLst>
          </p:cNvPr>
          <p:cNvPicPr>
            <a:picLocks noGrp="1" noChangeAspect="1"/>
          </p:cNvPicPr>
          <p:nvPr>
            <p:ph type="pic" idx="15"/>
          </p:nvPr>
        </p:nvPicPr>
        <p:blipFill>
          <a:blip r:embed="rId2"/>
          <a:srcRect t="10605" b="10605"/>
          <a:stretch>
            <a:fillRect/>
          </a:stretch>
        </p:blipFill>
        <p:spPr>
          <a:xfrm>
            <a:off x="1092020" y="2298987"/>
            <a:ext cx="2940050" cy="1896912"/>
          </a:xfrm>
          <a:prstGeom prst="roundRect">
            <a:avLst>
              <a:gd name="adj" fmla="val 0"/>
            </a:avLst>
          </a:prstGeom>
        </p:spPr>
      </p:pic>
      <p:sp>
        <p:nvSpPr>
          <p:cNvPr id="5" name="Text Placeholder 4">
            <a:extLst>
              <a:ext uri="{FF2B5EF4-FFF2-40B4-BE49-F238E27FC236}">
                <a16:creationId xmlns="" xmlns:a16="http://schemas.microsoft.com/office/drawing/2014/main" id="{06F4C8CD-6A3D-4DCF-91FE-C1962F8B1976}"/>
              </a:ext>
            </a:extLst>
          </p:cNvPr>
          <p:cNvSpPr>
            <a:spLocks noGrp="1"/>
          </p:cNvSpPr>
          <p:nvPr>
            <p:ph type="body" sz="half" idx="18"/>
          </p:nvPr>
        </p:nvSpPr>
        <p:spPr>
          <a:xfrm>
            <a:off x="913796" y="4909930"/>
            <a:ext cx="3295814" cy="1639956"/>
          </a:xfrm>
        </p:spPr>
        <p:txBody>
          <a:bodyPr>
            <a:normAutofit/>
          </a:bodyPr>
          <a:lstStyle/>
          <a:p>
            <a:r>
              <a:rPr lang="en-US" dirty="0"/>
              <a:t>Psalm 106:45</a:t>
            </a:r>
          </a:p>
          <a:p>
            <a:r>
              <a:rPr lang="en-US" dirty="0"/>
              <a:t>Ephesians 3:17-19</a:t>
            </a:r>
          </a:p>
          <a:p>
            <a:r>
              <a:rPr lang="en-US" dirty="0"/>
              <a:t>Colossians 3:1-3</a:t>
            </a:r>
          </a:p>
          <a:p>
            <a:r>
              <a:rPr lang="en-US" dirty="0"/>
              <a:t>John 17</a:t>
            </a:r>
          </a:p>
        </p:txBody>
      </p:sp>
      <p:sp>
        <p:nvSpPr>
          <p:cNvPr id="6" name="Text Placeholder 5">
            <a:extLst>
              <a:ext uri="{FF2B5EF4-FFF2-40B4-BE49-F238E27FC236}">
                <a16:creationId xmlns="" xmlns:a16="http://schemas.microsoft.com/office/drawing/2014/main" id="{759E2BD5-CA12-91D9-F966-5EDAC0318445}"/>
              </a:ext>
            </a:extLst>
          </p:cNvPr>
          <p:cNvSpPr>
            <a:spLocks noGrp="1"/>
          </p:cNvSpPr>
          <p:nvPr>
            <p:ph type="body" sz="quarter" idx="3"/>
          </p:nvPr>
        </p:nvSpPr>
        <p:spPr/>
        <p:txBody>
          <a:bodyPr/>
          <a:lstStyle/>
          <a:p>
            <a:r>
              <a:rPr lang="en-US" dirty="0"/>
              <a:t>Judges</a:t>
            </a:r>
          </a:p>
        </p:txBody>
      </p:sp>
      <p:sp>
        <p:nvSpPr>
          <p:cNvPr id="8" name="Text Placeholder 7">
            <a:extLst>
              <a:ext uri="{FF2B5EF4-FFF2-40B4-BE49-F238E27FC236}">
                <a16:creationId xmlns="" xmlns:a16="http://schemas.microsoft.com/office/drawing/2014/main" id="{02AE4F7F-9418-5996-9511-D130F7BE3393}"/>
              </a:ext>
            </a:extLst>
          </p:cNvPr>
          <p:cNvSpPr>
            <a:spLocks noGrp="1"/>
          </p:cNvSpPr>
          <p:nvPr>
            <p:ph type="body" sz="half" idx="19"/>
          </p:nvPr>
        </p:nvSpPr>
        <p:spPr>
          <a:xfrm>
            <a:off x="4441348" y="4772160"/>
            <a:ext cx="3300336" cy="1325562"/>
          </a:xfrm>
        </p:spPr>
        <p:txBody>
          <a:bodyPr>
            <a:normAutofit fontScale="92500" lnSpcReduction="20000"/>
          </a:bodyPr>
          <a:lstStyle/>
          <a:p>
            <a:endParaRPr lang="en-US" dirty="0"/>
          </a:p>
          <a:p>
            <a:r>
              <a:rPr lang="en-US" dirty="0"/>
              <a:t>Psalm 82</a:t>
            </a:r>
          </a:p>
          <a:p>
            <a:r>
              <a:rPr lang="en-US" dirty="0"/>
              <a:t>Judges 2:16</a:t>
            </a:r>
          </a:p>
          <a:p>
            <a:r>
              <a:rPr lang="en-US" dirty="0"/>
              <a:t>Deuteronomy 32:36</a:t>
            </a:r>
          </a:p>
          <a:p>
            <a:endParaRPr lang="en-US" dirty="0"/>
          </a:p>
        </p:txBody>
      </p:sp>
      <p:sp>
        <p:nvSpPr>
          <p:cNvPr id="9" name="Text Placeholder 8">
            <a:extLst>
              <a:ext uri="{FF2B5EF4-FFF2-40B4-BE49-F238E27FC236}">
                <a16:creationId xmlns="" xmlns:a16="http://schemas.microsoft.com/office/drawing/2014/main" id="{1E2C8655-744F-EF7C-FDD3-11679632F97A}"/>
              </a:ext>
            </a:extLst>
          </p:cNvPr>
          <p:cNvSpPr>
            <a:spLocks noGrp="1"/>
          </p:cNvSpPr>
          <p:nvPr>
            <p:ph type="body" sz="quarter" idx="13"/>
          </p:nvPr>
        </p:nvSpPr>
        <p:spPr/>
        <p:txBody>
          <a:bodyPr/>
          <a:lstStyle/>
          <a:p>
            <a:r>
              <a:rPr lang="en-US" dirty="0"/>
              <a:t>World Systems</a:t>
            </a:r>
          </a:p>
        </p:txBody>
      </p:sp>
      <p:sp>
        <p:nvSpPr>
          <p:cNvPr id="11" name="Text Placeholder 10">
            <a:extLst>
              <a:ext uri="{FF2B5EF4-FFF2-40B4-BE49-F238E27FC236}">
                <a16:creationId xmlns="" xmlns:a16="http://schemas.microsoft.com/office/drawing/2014/main" id="{64619698-209C-16F4-ECB0-617DC3892321}"/>
              </a:ext>
            </a:extLst>
          </p:cNvPr>
          <p:cNvSpPr>
            <a:spLocks noGrp="1"/>
          </p:cNvSpPr>
          <p:nvPr>
            <p:ph type="body" sz="half" idx="20"/>
          </p:nvPr>
        </p:nvSpPr>
        <p:spPr>
          <a:xfrm>
            <a:off x="7977656" y="4909929"/>
            <a:ext cx="3289900" cy="1639955"/>
          </a:xfrm>
        </p:spPr>
        <p:txBody>
          <a:bodyPr>
            <a:normAutofit/>
          </a:bodyPr>
          <a:lstStyle/>
          <a:p>
            <a:r>
              <a:rPr lang="en-US" dirty="0"/>
              <a:t>Psalm 33:10</a:t>
            </a:r>
          </a:p>
          <a:p>
            <a:r>
              <a:rPr lang="en-US" dirty="0"/>
              <a:t>Job 5:12</a:t>
            </a:r>
          </a:p>
          <a:p>
            <a:r>
              <a:rPr lang="en-US" dirty="0"/>
              <a:t>Isaiah 8:10</a:t>
            </a:r>
          </a:p>
        </p:txBody>
      </p:sp>
      <p:pic>
        <p:nvPicPr>
          <p:cNvPr id="19" name="Picture Placeholder 18">
            <a:extLst>
              <a:ext uri="{FF2B5EF4-FFF2-40B4-BE49-F238E27FC236}">
                <a16:creationId xmlns="" xmlns:a16="http://schemas.microsoft.com/office/drawing/2014/main" id="{9E922B9F-74D7-CCA4-B1DF-1518CC7D9313}"/>
              </a:ext>
            </a:extLst>
          </p:cNvPr>
          <p:cNvPicPr>
            <a:picLocks noGrp="1" noChangeAspect="1"/>
          </p:cNvPicPr>
          <p:nvPr>
            <p:ph type="pic" idx="21"/>
          </p:nvPr>
        </p:nvPicPr>
        <p:blipFill>
          <a:blip r:embed="rId3"/>
          <a:srcRect t="18797" b="18797"/>
          <a:stretch>
            <a:fillRect/>
          </a:stretch>
        </p:blipFill>
        <p:spPr>
          <a:xfrm>
            <a:off x="4568996" y="2298986"/>
            <a:ext cx="2930525" cy="1896911"/>
          </a:xfrm>
        </p:spPr>
      </p:pic>
      <p:pic>
        <p:nvPicPr>
          <p:cNvPr id="31" name="Picture Placeholder 30">
            <a:extLst>
              <a:ext uri="{FF2B5EF4-FFF2-40B4-BE49-F238E27FC236}">
                <a16:creationId xmlns="" xmlns:a16="http://schemas.microsoft.com/office/drawing/2014/main" id="{82C08D58-E81B-7319-9E7D-18E9422024EF}"/>
              </a:ext>
            </a:extLst>
          </p:cNvPr>
          <p:cNvPicPr>
            <a:picLocks noGrp="1" noChangeAspect="1"/>
          </p:cNvPicPr>
          <p:nvPr>
            <p:ph type="pic" idx="22"/>
          </p:nvPr>
        </p:nvPicPr>
        <p:blipFill>
          <a:blip r:embed="rId4"/>
          <a:srcRect t="24012" b="24012"/>
          <a:stretch>
            <a:fillRect/>
          </a:stretch>
        </p:blipFill>
        <p:spPr>
          <a:xfrm>
            <a:off x="8152803" y="2298985"/>
            <a:ext cx="2932116" cy="1896912"/>
          </a:xfrm>
        </p:spPr>
      </p:pic>
    </p:spTree>
    <p:extLst>
      <p:ext uri="{BB962C8B-B14F-4D97-AF65-F5344CB8AC3E}">
        <p14:creationId xmlns:p14="http://schemas.microsoft.com/office/powerpoint/2010/main" val="3736791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389DB32-94CB-486F-01DE-B871FF956C2B}"/>
              </a:ext>
            </a:extLst>
          </p:cNvPr>
          <p:cNvPicPr>
            <a:picLocks noChangeAspect="1"/>
          </p:cNvPicPr>
          <p:nvPr/>
        </p:nvPicPr>
        <p:blipFill>
          <a:blip r:embed="rId2"/>
          <a:stretch>
            <a:fillRect/>
          </a:stretch>
        </p:blipFill>
        <p:spPr>
          <a:xfrm>
            <a:off x="2736428" y="398278"/>
            <a:ext cx="6719143" cy="5088122"/>
          </a:xfrm>
          <a:prstGeom prst="rect">
            <a:avLst/>
          </a:prstGeom>
        </p:spPr>
      </p:pic>
      <p:sp>
        <p:nvSpPr>
          <p:cNvPr id="4" name="TextBox 3">
            <a:extLst>
              <a:ext uri="{FF2B5EF4-FFF2-40B4-BE49-F238E27FC236}">
                <a16:creationId xmlns="" xmlns:a16="http://schemas.microsoft.com/office/drawing/2014/main" id="{F39637D2-F1DB-D825-6534-B5B3BCE01613}"/>
              </a:ext>
            </a:extLst>
          </p:cNvPr>
          <p:cNvSpPr txBox="1"/>
          <p:nvPr/>
        </p:nvSpPr>
        <p:spPr>
          <a:xfrm>
            <a:off x="3031435" y="6003235"/>
            <a:ext cx="6231835" cy="584775"/>
          </a:xfrm>
          <a:prstGeom prst="rect">
            <a:avLst/>
          </a:prstGeom>
          <a:noFill/>
        </p:spPr>
        <p:txBody>
          <a:bodyPr wrap="square" rtlCol="0">
            <a:spAutoFit/>
          </a:bodyPr>
          <a:lstStyle/>
          <a:p>
            <a:pPr algn="ctr"/>
            <a:r>
              <a:rPr lang="en-US" sz="3200" i="1" dirty="0"/>
              <a:t>Get into the ARK</a:t>
            </a:r>
          </a:p>
        </p:txBody>
      </p:sp>
    </p:spTree>
    <p:extLst>
      <p:ext uri="{BB962C8B-B14F-4D97-AF65-F5344CB8AC3E}">
        <p14:creationId xmlns:p14="http://schemas.microsoft.com/office/powerpoint/2010/main" val="132636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BCAD5-A84E-448D-0BDA-8C5CE3FE7C3F}"/>
              </a:ext>
            </a:extLst>
          </p:cNvPr>
          <p:cNvSpPr>
            <a:spLocks noGrp="1"/>
          </p:cNvSpPr>
          <p:nvPr>
            <p:ph type="title"/>
          </p:nvPr>
        </p:nvSpPr>
        <p:spPr>
          <a:xfrm>
            <a:off x="913795" y="556591"/>
            <a:ext cx="7882335" cy="5555973"/>
          </a:xfrm>
        </p:spPr>
        <p:txBody>
          <a:bodyPr>
            <a:normAutofit/>
          </a:bodyPr>
          <a:lstStyle/>
          <a:p>
            <a:r>
              <a:rPr lang="en-US" cap="none" dirty="0"/>
              <a:t>“Speak up for those who cannot speak for themselves, for the rights of all who are destitute.”</a:t>
            </a:r>
            <a:r>
              <a:rPr lang="en-US" dirty="0"/>
              <a:t/>
            </a:r>
            <a:br>
              <a:rPr lang="en-US" dirty="0"/>
            </a:br>
            <a:r>
              <a:rPr lang="en-US" dirty="0"/>
              <a:t/>
            </a:r>
            <a:br>
              <a:rPr lang="en-US" dirty="0"/>
            </a:br>
            <a:r>
              <a:rPr lang="en-US" dirty="0"/>
              <a:t>Proverbs 31:8 (NIV)</a:t>
            </a:r>
            <a:br>
              <a:rPr lang="en-US" dirty="0"/>
            </a:br>
            <a:r>
              <a:rPr lang="en-US" dirty="0"/>
              <a:t/>
            </a:r>
            <a:br>
              <a:rPr lang="en-US" dirty="0"/>
            </a:br>
            <a:r>
              <a:rPr lang="en-US" dirty="0"/>
              <a:t>“</a:t>
            </a:r>
            <a:r>
              <a:rPr lang="en-US" cap="none" dirty="0"/>
              <a:t>Open your mouth with the word of truth and judge all the sons of evil.”</a:t>
            </a:r>
            <a:br>
              <a:rPr lang="en-US" cap="none" dirty="0"/>
            </a:br>
            <a:r>
              <a:rPr lang="en-US" cap="none" dirty="0"/>
              <a:t>(Aramaic bible in plain </a:t>
            </a:r>
            <a:r>
              <a:rPr lang="en-US" cap="none" dirty="0" err="1"/>
              <a:t>english</a:t>
            </a:r>
            <a:r>
              <a:rPr lang="en-US" cap="none" dirty="0"/>
              <a:t>)</a:t>
            </a:r>
            <a:endParaRPr lang="en-US" dirty="0"/>
          </a:p>
        </p:txBody>
      </p:sp>
      <p:sp>
        <p:nvSpPr>
          <p:cNvPr id="3" name="Text Placeholder 2">
            <a:extLst>
              <a:ext uri="{FF2B5EF4-FFF2-40B4-BE49-F238E27FC236}">
                <a16:creationId xmlns="" xmlns:a16="http://schemas.microsoft.com/office/drawing/2014/main" id="{F7281C7E-ADFB-4169-ECB9-E1816B19A54D}"/>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 xmlns:a16="http://schemas.microsoft.com/office/drawing/2014/main" id="{2F9F4FAD-C8DB-28B9-BDA2-C3F621BCFCA9}"/>
              </a:ext>
            </a:extLst>
          </p:cNvPr>
          <p:cNvPicPr>
            <a:picLocks noChangeAspect="1"/>
          </p:cNvPicPr>
          <p:nvPr/>
        </p:nvPicPr>
        <p:blipFill>
          <a:blip r:embed="rId2"/>
          <a:stretch>
            <a:fillRect/>
          </a:stretch>
        </p:blipFill>
        <p:spPr>
          <a:xfrm>
            <a:off x="9477433" y="-109331"/>
            <a:ext cx="2917845" cy="6858000"/>
          </a:xfrm>
          <a:prstGeom prst="rect">
            <a:avLst/>
          </a:prstGeom>
        </p:spPr>
      </p:pic>
    </p:spTree>
    <p:extLst>
      <p:ext uri="{BB962C8B-B14F-4D97-AF65-F5344CB8AC3E}">
        <p14:creationId xmlns:p14="http://schemas.microsoft.com/office/powerpoint/2010/main" val="315884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0170B6-A1F9-724C-00D1-6B25A9B21958}"/>
              </a:ext>
            </a:extLst>
          </p:cNvPr>
          <p:cNvSpPr txBox="1"/>
          <p:nvPr/>
        </p:nvSpPr>
        <p:spPr>
          <a:xfrm>
            <a:off x="4751108" y="5031952"/>
            <a:ext cx="6202837" cy="1517082"/>
          </a:xfrm>
          <a:prstGeom prst="rect">
            <a:avLst/>
          </a:prstGeom>
          <a:noFill/>
        </p:spPr>
        <p:txBody>
          <a:bodyPr wrap="square">
            <a:sp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“And Moses stretched out his hand over the sea; and Jehovah caused the sea to go back </a:t>
            </a: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by a strong east wind </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all the night, and made the sea dry land, and the waters were divided (Exodus 14:21, ASV) </a:t>
            </a:r>
          </a:p>
        </p:txBody>
      </p:sp>
      <p:pic>
        <p:nvPicPr>
          <p:cNvPr id="9" name="Picture 8">
            <a:extLst>
              <a:ext uri="{FF2B5EF4-FFF2-40B4-BE49-F238E27FC236}">
                <a16:creationId xmlns="" xmlns:a16="http://schemas.microsoft.com/office/drawing/2014/main" id="{BBE38F29-7494-45AB-33FC-12AAA8D428CE}"/>
              </a:ext>
            </a:extLst>
          </p:cNvPr>
          <p:cNvPicPr>
            <a:picLocks noChangeAspect="1"/>
          </p:cNvPicPr>
          <p:nvPr/>
        </p:nvPicPr>
        <p:blipFill>
          <a:blip r:embed="rId2"/>
          <a:stretch>
            <a:fillRect/>
          </a:stretch>
        </p:blipFill>
        <p:spPr>
          <a:xfrm>
            <a:off x="614606" y="493630"/>
            <a:ext cx="7267471" cy="4078370"/>
          </a:xfrm>
          <a:prstGeom prst="rect">
            <a:avLst/>
          </a:prstGeom>
        </p:spPr>
      </p:pic>
    </p:spTree>
    <p:extLst>
      <p:ext uri="{BB962C8B-B14F-4D97-AF65-F5344CB8AC3E}">
        <p14:creationId xmlns:p14="http://schemas.microsoft.com/office/powerpoint/2010/main" val="11489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C3391E-52E2-DDC1-739E-25B1BA71D799}"/>
              </a:ext>
            </a:extLst>
          </p:cNvPr>
          <p:cNvSpPr txBox="1"/>
          <p:nvPr/>
        </p:nvSpPr>
        <p:spPr>
          <a:xfrm>
            <a:off x="924443" y="1791093"/>
            <a:ext cx="10341204" cy="1754326"/>
          </a:xfrm>
          <a:prstGeom prst="rect">
            <a:avLst/>
          </a:prstGeom>
          <a:noFill/>
        </p:spPr>
        <p:txBody>
          <a:bodyPr wrap="square" rtlCol="0">
            <a:spAutoFit/>
          </a:bodyPr>
          <a:lstStyle/>
          <a:p>
            <a:r>
              <a:rPr lang="en-US" dirty="0"/>
              <a:t>“An east wind is an unusual shift in the natural order. Normally winds and weather approach us from our West. The reason for this is that the earth we stand on has an axis, rotating rapidly form what we call east into west from any point on the globe. Like the trails that slide over the hood of a moving car, the atmosphere meets and moves contra the direction we’re traveling. But east winds are a strange and often violent reversal, almost like an ambush coming from behind. </a:t>
            </a:r>
          </a:p>
          <a:p>
            <a:r>
              <a:rPr lang="en-US" dirty="0"/>
              <a:t>											-Mary Barton </a:t>
            </a:r>
            <a:r>
              <a:rPr lang="en-US" dirty="0" err="1"/>
              <a:t>Nees</a:t>
            </a:r>
            <a:r>
              <a:rPr lang="en-US" dirty="0"/>
              <a:t>, conceptual landscape artist</a:t>
            </a:r>
          </a:p>
        </p:txBody>
      </p:sp>
      <p:sp>
        <p:nvSpPr>
          <p:cNvPr id="3" name="TextBox 2">
            <a:extLst>
              <a:ext uri="{FF2B5EF4-FFF2-40B4-BE49-F238E27FC236}">
                <a16:creationId xmlns="" xmlns:a16="http://schemas.microsoft.com/office/drawing/2014/main" id="{A30A17E8-3304-E08A-2E2C-E655A1787CB2}"/>
              </a:ext>
            </a:extLst>
          </p:cNvPr>
          <p:cNvSpPr txBox="1"/>
          <p:nvPr/>
        </p:nvSpPr>
        <p:spPr>
          <a:xfrm>
            <a:off x="999241" y="4721661"/>
            <a:ext cx="10142524" cy="646331"/>
          </a:xfrm>
          <a:prstGeom prst="rect">
            <a:avLst/>
          </a:prstGeom>
          <a:noFill/>
        </p:spPr>
        <p:txBody>
          <a:bodyPr wrap="square" rtlCol="0">
            <a:spAutoFit/>
          </a:bodyPr>
          <a:lstStyle/>
          <a:p>
            <a:r>
              <a:rPr lang="en-US" i="1" dirty="0"/>
              <a:t>“We had king tides this weekend in the morning so a strong outflow most of the day on the inlet with an East Wind, which means </a:t>
            </a:r>
            <a:r>
              <a:rPr lang="en-US" b="1" i="1" dirty="0"/>
              <a:t>the wind is going against the tide’s flow</a:t>
            </a:r>
            <a:r>
              <a:rPr lang="en-US" i="1" dirty="0"/>
              <a:t>, which is always rough”</a:t>
            </a:r>
          </a:p>
        </p:txBody>
      </p:sp>
      <p:sp>
        <p:nvSpPr>
          <p:cNvPr id="4" name="Title 3">
            <a:extLst>
              <a:ext uri="{FF2B5EF4-FFF2-40B4-BE49-F238E27FC236}">
                <a16:creationId xmlns="" xmlns:a16="http://schemas.microsoft.com/office/drawing/2014/main" id="{A3543A1D-193E-7E0E-A751-C3706BF9D442}"/>
              </a:ext>
            </a:extLst>
          </p:cNvPr>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5" name="Content Placeholder 4">
            <a:extLst>
              <a:ext uri="{FF2B5EF4-FFF2-40B4-BE49-F238E27FC236}">
                <a16:creationId xmlns="" xmlns:a16="http://schemas.microsoft.com/office/drawing/2014/main" id="{CD8CECB1-2422-38ED-DB8E-0DA45D0DD39C}"/>
              </a:ext>
            </a:extLst>
          </p:cNvPr>
          <p:cNvSpPr>
            <a:spLocks noGrp="1"/>
          </p:cNvSpPr>
          <p:nvPr>
            <p:ph idx="1"/>
          </p:nvPr>
        </p:nvSpPr>
        <p:spPr>
          <a:xfrm>
            <a:off x="795130" y="218661"/>
            <a:ext cx="10472427" cy="5572539"/>
          </a:xfrm>
        </p:spPr>
        <p:txBody>
          <a:bodyPr>
            <a:normAutofit/>
          </a:bodyPr>
          <a:lstStyle/>
          <a:p>
            <a:pPr marL="0" indent="0" algn="ctr">
              <a:buNone/>
            </a:pPr>
            <a:r>
              <a:rPr lang="en-US" sz="4400" b="1" i="1" dirty="0">
                <a:latin typeface="Times New Roman" panose="02020603050405020304" pitchFamily="18" charset="0"/>
                <a:cs typeface="Times New Roman" panose="02020603050405020304" pitchFamily="18" charset="0"/>
              </a:rPr>
              <a:t>In Nature and in Navigation</a:t>
            </a:r>
          </a:p>
        </p:txBody>
      </p:sp>
    </p:spTree>
    <p:extLst>
      <p:ext uri="{BB962C8B-B14F-4D97-AF65-F5344CB8AC3E}">
        <p14:creationId xmlns:p14="http://schemas.microsoft.com/office/powerpoint/2010/main" val="34700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52C98-8F7A-7477-E8BD-9CC4F85B29F2}"/>
              </a:ext>
            </a:extLst>
          </p:cNvPr>
          <p:cNvSpPr>
            <a:spLocks noGrp="1"/>
          </p:cNvSpPr>
          <p:nvPr>
            <p:ph type="title"/>
          </p:nvPr>
        </p:nvSpPr>
        <p:spPr/>
        <p:txBody>
          <a:bodyPr/>
          <a:lstStyle/>
          <a:p>
            <a:r>
              <a:rPr lang="en-US" dirty="0"/>
              <a:t>Individual judgment</a:t>
            </a:r>
          </a:p>
        </p:txBody>
      </p:sp>
      <p:sp>
        <p:nvSpPr>
          <p:cNvPr id="3" name="Content Placeholder 2">
            <a:extLst>
              <a:ext uri="{FF2B5EF4-FFF2-40B4-BE49-F238E27FC236}">
                <a16:creationId xmlns="" xmlns:a16="http://schemas.microsoft.com/office/drawing/2014/main" id="{ABAEB9C7-B9A0-5026-0130-291268CA6D1D}"/>
              </a:ext>
            </a:extLst>
          </p:cNvPr>
          <p:cNvSpPr>
            <a:spLocks noGrp="1"/>
          </p:cNvSpPr>
          <p:nvPr>
            <p:ph sz="half" idx="1"/>
          </p:nvPr>
        </p:nvSpPr>
        <p:spPr/>
        <p:txBody>
          <a:bodyPr/>
          <a:lstStyle/>
          <a:p>
            <a:r>
              <a:rPr lang="en-US" dirty="0"/>
              <a:t>Unbelievers – Great White Throne</a:t>
            </a:r>
          </a:p>
          <a:p>
            <a:r>
              <a:rPr lang="en-US" dirty="0"/>
              <a:t>Revelation 20:11-15</a:t>
            </a:r>
          </a:p>
          <a:p>
            <a:r>
              <a:rPr lang="en-US" dirty="0"/>
              <a:t>“And I saw the dead, small and great, stand before God, and the books were opened: and another book was opened, which is the book of life: and the dead were judged out of those things which were written in the books, according to their works</a:t>
            </a:r>
          </a:p>
        </p:txBody>
      </p:sp>
      <p:sp>
        <p:nvSpPr>
          <p:cNvPr id="4" name="Content Placeholder 3">
            <a:extLst>
              <a:ext uri="{FF2B5EF4-FFF2-40B4-BE49-F238E27FC236}">
                <a16:creationId xmlns="" xmlns:a16="http://schemas.microsoft.com/office/drawing/2014/main" id="{A7FF6A9E-A05A-D293-A8C6-28D1B9D92ADE}"/>
              </a:ext>
            </a:extLst>
          </p:cNvPr>
          <p:cNvSpPr>
            <a:spLocks noGrp="1"/>
          </p:cNvSpPr>
          <p:nvPr>
            <p:ph sz="half" idx="2"/>
          </p:nvPr>
        </p:nvSpPr>
        <p:spPr/>
        <p:txBody>
          <a:bodyPr>
            <a:normAutofit/>
          </a:bodyPr>
          <a:lstStyle/>
          <a:p>
            <a:r>
              <a:rPr lang="en-US" sz="1800" dirty="0"/>
              <a:t>The Redeemed – Judgment Seat of Christ</a:t>
            </a:r>
          </a:p>
          <a:p>
            <a:r>
              <a:rPr lang="en-US" sz="1800" dirty="0"/>
              <a:t>Romans 14:10 – “For we will all stand before the judgment seat of God” </a:t>
            </a:r>
          </a:p>
          <a:p>
            <a:r>
              <a:rPr lang="en-US" sz="1800" dirty="0"/>
              <a:t>2 Corinthians 5:10 – “For we must all appear before the judgment seat of Christ, that each one may receive compensation for the things done in the body, according to what we have done, good or bad.”</a:t>
            </a:r>
          </a:p>
        </p:txBody>
      </p:sp>
    </p:spTree>
    <p:extLst>
      <p:ext uri="{BB962C8B-B14F-4D97-AF65-F5344CB8AC3E}">
        <p14:creationId xmlns:p14="http://schemas.microsoft.com/office/powerpoint/2010/main" val="365917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86A4348-BCE3-618E-7514-D10A75D73C02}"/>
              </a:ext>
            </a:extLst>
          </p:cNvPr>
          <p:cNvSpPr>
            <a:spLocks noGrp="1"/>
          </p:cNvSpPr>
          <p:nvPr>
            <p:ph type="title"/>
          </p:nvPr>
        </p:nvSpPr>
        <p:spPr>
          <a:xfrm>
            <a:off x="917228" y="1611983"/>
            <a:ext cx="3933068" cy="3252245"/>
          </a:xfrm>
        </p:spPr>
        <p:txBody>
          <a:bodyPr/>
          <a:lstStyle/>
          <a:p>
            <a:endParaRPr lang="en-US" dirty="0"/>
          </a:p>
        </p:txBody>
      </p:sp>
      <p:sp>
        <p:nvSpPr>
          <p:cNvPr id="6" name="Content Placeholder 5">
            <a:extLst>
              <a:ext uri="{FF2B5EF4-FFF2-40B4-BE49-F238E27FC236}">
                <a16:creationId xmlns="" xmlns:a16="http://schemas.microsoft.com/office/drawing/2014/main" id="{3FE8D4B4-DEB6-1F09-2805-2367CC30BE6E}"/>
              </a:ext>
            </a:extLst>
          </p:cNvPr>
          <p:cNvSpPr>
            <a:spLocks noGrp="1"/>
          </p:cNvSpPr>
          <p:nvPr>
            <p:ph idx="1"/>
          </p:nvPr>
        </p:nvSpPr>
        <p:spPr/>
        <p:txBody>
          <a:bodyPr>
            <a:normAutofit lnSpcReduction="10000"/>
          </a:bodyPr>
          <a:lstStyle/>
          <a:p>
            <a:pPr>
              <a:buFont typeface="+mj-lt"/>
              <a:buAutoNum type="arabicPeriod"/>
            </a:pPr>
            <a:endParaRPr lang="en-US" dirty="0"/>
          </a:p>
          <a:p>
            <a:pPr marL="0" indent="0">
              <a:buNone/>
            </a:pPr>
            <a:r>
              <a:rPr lang="en-US" dirty="0"/>
              <a:t>from the Greek word </a:t>
            </a:r>
            <a:r>
              <a:rPr lang="en-US" i="1" dirty="0" err="1"/>
              <a:t>krima</a:t>
            </a:r>
            <a:endParaRPr lang="en-US" i="1" dirty="0"/>
          </a:p>
          <a:p>
            <a:pPr>
              <a:buFont typeface="+mj-lt"/>
              <a:buAutoNum type="arabicPeriod"/>
            </a:pPr>
            <a:r>
              <a:rPr lang="en-US" dirty="0"/>
              <a:t>a decree, judgments</a:t>
            </a:r>
          </a:p>
          <a:p>
            <a:pPr>
              <a:buFont typeface="+mj-lt"/>
              <a:buAutoNum type="arabicPeriod"/>
            </a:pPr>
            <a:r>
              <a:rPr lang="en-US" dirty="0"/>
              <a:t>judgment</a:t>
            </a:r>
          </a:p>
          <a:p>
            <a:pPr marL="742950" lvl="1" indent="-285750">
              <a:buFont typeface="+mj-lt"/>
              <a:buAutoNum type="arabicPeriod"/>
            </a:pPr>
            <a:r>
              <a:rPr lang="en-US" dirty="0"/>
              <a:t>condemnation of wrong, the decision (whether severe or mild) which one passes on the faults of others</a:t>
            </a:r>
          </a:p>
          <a:p>
            <a:pPr marL="742950" lvl="1" indent="-285750">
              <a:buFont typeface="+mj-lt"/>
              <a:buAutoNum type="arabicPeriod"/>
            </a:pPr>
            <a:r>
              <a:rPr lang="en-US" dirty="0"/>
              <a:t>in a forensic sense</a:t>
            </a:r>
          </a:p>
          <a:p>
            <a:pPr marL="1143000" lvl="2" indent="-228600">
              <a:buFont typeface="+mj-lt"/>
              <a:buAutoNum type="arabicPeriod"/>
            </a:pPr>
            <a:r>
              <a:rPr lang="en-US" dirty="0"/>
              <a:t>the sentence of a judge</a:t>
            </a:r>
          </a:p>
          <a:p>
            <a:pPr marL="1143000" lvl="2" indent="-228600">
              <a:buFont typeface="+mj-lt"/>
              <a:buAutoNum type="arabicPeriod"/>
            </a:pPr>
            <a:r>
              <a:rPr lang="en-US" dirty="0"/>
              <a:t>the punishment with which one is sentenced</a:t>
            </a:r>
          </a:p>
          <a:p>
            <a:pPr marL="1143000" lvl="2" indent="-228600">
              <a:buFont typeface="+mj-lt"/>
              <a:buAutoNum type="arabicPeriod"/>
            </a:pPr>
            <a:r>
              <a:rPr lang="en-US" dirty="0"/>
              <a:t>condemnatory sentence, penal judgment, sentence</a:t>
            </a:r>
          </a:p>
          <a:p>
            <a:pPr>
              <a:buFont typeface="+mj-lt"/>
              <a:buAutoNum type="arabicPeriod"/>
            </a:pPr>
            <a:r>
              <a:rPr lang="en-US" dirty="0"/>
              <a:t>a matter to be judicially decided, a lawsuit, a case in court</a:t>
            </a:r>
          </a:p>
          <a:p>
            <a:endParaRPr lang="en-US" dirty="0"/>
          </a:p>
        </p:txBody>
      </p:sp>
      <p:sp>
        <p:nvSpPr>
          <p:cNvPr id="7" name="Text Placeholder 6">
            <a:extLst>
              <a:ext uri="{FF2B5EF4-FFF2-40B4-BE49-F238E27FC236}">
                <a16:creationId xmlns="" xmlns:a16="http://schemas.microsoft.com/office/drawing/2014/main" id="{1508151A-1DBE-DF45-6826-B809785930F7}"/>
              </a:ext>
            </a:extLst>
          </p:cNvPr>
          <p:cNvSpPr>
            <a:spLocks noGrp="1"/>
          </p:cNvSpPr>
          <p:nvPr>
            <p:ph type="body" sz="half" idx="2"/>
          </p:nvPr>
        </p:nvSpPr>
        <p:spPr>
          <a:xfrm>
            <a:off x="917228" y="1611986"/>
            <a:ext cx="3853555" cy="2999772"/>
          </a:xfrm>
        </p:spPr>
        <p:txBody>
          <a:bodyPr/>
          <a:lstStyle/>
          <a:p>
            <a:endParaRPr lang="en-US" dirty="0"/>
          </a:p>
        </p:txBody>
      </p:sp>
      <p:pic>
        <p:nvPicPr>
          <p:cNvPr id="9" name="Picture 8">
            <a:extLst>
              <a:ext uri="{FF2B5EF4-FFF2-40B4-BE49-F238E27FC236}">
                <a16:creationId xmlns="" xmlns:a16="http://schemas.microsoft.com/office/drawing/2014/main" id="{613F9C56-3A9A-F95A-FEC7-16211F212EAE}"/>
              </a:ext>
            </a:extLst>
          </p:cNvPr>
          <p:cNvPicPr>
            <a:picLocks noChangeAspect="1"/>
          </p:cNvPicPr>
          <p:nvPr/>
        </p:nvPicPr>
        <p:blipFill>
          <a:blip r:embed="rId2"/>
          <a:stretch>
            <a:fillRect/>
          </a:stretch>
        </p:blipFill>
        <p:spPr>
          <a:xfrm>
            <a:off x="599107" y="1611985"/>
            <a:ext cx="4364658" cy="3252246"/>
          </a:xfrm>
          <a:prstGeom prst="rect">
            <a:avLst/>
          </a:prstGeom>
        </p:spPr>
      </p:pic>
    </p:spTree>
    <p:extLst>
      <p:ext uri="{BB962C8B-B14F-4D97-AF65-F5344CB8AC3E}">
        <p14:creationId xmlns:p14="http://schemas.microsoft.com/office/powerpoint/2010/main" val="275750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BB672-9819-8194-3D99-5360D2BFC54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 xmlns:a16="http://schemas.microsoft.com/office/drawing/2014/main" id="{B86A6575-44A1-E2E9-642C-D6D8A102ECCA}"/>
              </a:ext>
            </a:extLst>
          </p:cNvPr>
          <p:cNvSpPr>
            <a:spLocks noGrp="1"/>
          </p:cNvSpPr>
          <p:nvPr>
            <p:ph type="body" sz="half" idx="13"/>
          </p:nvPr>
        </p:nvSpPr>
        <p:spPr/>
        <p:txBody>
          <a:bodyPr/>
          <a:lstStyle/>
          <a:p>
            <a:endParaRPr lang="en-US"/>
          </a:p>
        </p:txBody>
      </p:sp>
      <p:sp>
        <p:nvSpPr>
          <p:cNvPr id="4" name="Text Placeholder 3">
            <a:extLst>
              <a:ext uri="{FF2B5EF4-FFF2-40B4-BE49-F238E27FC236}">
                <a16:creationId xmlns="" xmlns:a16="http://schemas.microsoft.com/office/drawing/2014/main" id="{49E3F800-7CD2-335B-4CCE-27A0A2954571}"/>
              </a:ext>
            </a:extLst>
          </p:cNvPr>
          <p:cNvSpPr>
            <a:spLocks noGrp="1"/>
          </p:cNvSpPr>
          <p:nvPr>
            <p:ph type="body" sz="half" idx="2"/>
          </p:nvPr>
        </p:nvSpPr>
        <p:spPr/>
        <p:txBody>
          <a:bodyPr/>
          <a:lstStyle/>
          <a:p>
            <a:r>
              <a:rPr lang="en-US" dirty="0"/>
              <a:t>Judgment begins with the household of faith (1 Peter 4:17)</a:t>
            </a:r>
          </a:p>
        </p:txBody>
      </p:sp>
      <p:pic>
        <p:nvPicPr>
          <p:cNvPr id="6" name="Picture 5">
            <a:extLst>
              <a:ext uri="{FF2B5EF4-FFF2-40B4-BE49-F238E27FC236}">
                <a16:creationId xmlns="" xmlns:a16="http://schemas.microsoft.com/office/drawing/2014/main" id="{01D54526-1870-2229-F5E9-44825743A230}"/>
              </a:ext>
            </a:extLst>
          </p:cNvPr>
          <p:cNvPicPr>
            <a:picLocks noChangeAspect="1"/>
          </p:cNvPicPr>
          <p:nvPr/>
        </p:nvPicPr>
        <p:blipFill>
          <a:blip r:embed="rId2"/>
          <a:stretch>
            <a:fillRect/>
          </a:stretch>
        </p:blipFill>
        <p:spPr>
          <a:xfrm>
            <a:off x="3590717" y="871545"/>
            <a:ext cx="4999915" cy="3333276"/>
          </a:xfrm>
          <a:prstGeom prst="rect">
            <a:avLst/>
          </a:prstGeom>
        </p:spPr>
      </p:pic>
    </p:spTree>
    <p:extLst>
      <p:ext uri="{BB962C8B-B14F-4D97-AF65-F5344CB8AC3E}">
        <p14:creationId xmlns:p14="http://schemas.microsoft.com/office/powerpoint/2010/main" val="9158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64F4F79-0022-4A85-5134-B6D91BD10081}"/>
              </a:ext>
            </a:extLst>
          </p:cNvPr>
          <p:cNvSpPr>
            <a:spLocks noGrp="1"/>
          </p:cNvSpPr>
          <p:nvPr>
            <p:ph type="title"/>
          </p:nvPr>
        </p:nvSpPr>
        <p:spPr>
          <a:xfrm>
            <a:off x="1150070" y="537328"/>
            <a:ext cx="9812686" cy="1159497"/>
          </a:xfrm>
        </p:spPr>
        <p:txBody>
          <a:bodyPr>
            <a:normAutofit/>
          </a:bodyPr>
          <a:lstStyle/>
          <a:p>
            <a:pPr algn="l"/>
            <a:r>
              <a:rPr lang="en-US" sz="2400" b="0" dirty="0">
                <a:effectLst/>
                <a:latin typeface="+mn-lt"/>
              </a:rPr>
              <a:t>The Ancient of days came, and judgment was given to the saints of the Most High (Daniel 7:22)</a:t>
            </a:r>
          </a:p>
        </p:txBody>
      </p:sp>
      <p:sp>
        <p:nvSpPr>
          <p:cNvPr id="6" name="Text Placeholder 5">
            <a:extLst>
              <a:ext uri="{FF2B5EF4-FFF2-40B4-BE49-F238E27FC236}">
                <a16:creationId xmlns="" xmlns:a16="http://schemas.microsoft.com/office/drawing/2014/main" id="{642A231E-7811-BA11-57C7-AD196CF440DC}"/>
              </a:ext>
            </a:extLst>
          </p:cNvPr>
          <p:cNvSpPr>
            <a:spLocks noGrp="1"/>
          </p:cNvSpPr>
          <p:nvPr>
            <p:ph type="body" idx="1"/>
          </p:nvPr>
        </p:nvSpPr>
        <p:spPr>
          <a:xfrm>
            <a:off x="1150070" y="4341044"/>
            <a:ext cx="9812686" cy="1541282"/>
          </a:xfrm>
        </p:spPr>
        <p:txBody>
          <a:bodyPr/>
          <a:lstStyle/>
          <a:p>
            <a:pPr algn="l"/>
            <a:r>
              <a:rPr lang="en-US" dirty="0"/>
              <a:t>“Or do you not know that the saints will judge the world? And if the world is to be judged by you, are you incompetent to try trivial cases?” (1 Corinthians 6:2)</a:t>
            </a:r>
          </a:p>
        </p:txBody>
      </p:sp>
      <p:sp>
        <p:nvSpPr>
          <p:cNvPr id="7" name="TextBox 6">
            <a:extLst>
              <a:ext uri="{FF2B5EF4-FFF2-40B4-BE49-F238E27FC236}">
                <a16:creationId xmlns="" xmlns:a16="http://schemas.microsoft.com/office/drawing/2014/main" id="{2B90E9BF-1410-5211-5A64-972B687B5944}"/>
              </a:ext>
            </a:extLst>
          </p:cNvPr>
          <p:cNvSpPr txBox="1"/>
          <p:nvPr/>
        </p:nvSpPr>
        <p:spPr>
          <a:xfrm>
            <a:off x="1229244" y="2696066"/>
            <a:ext cx="9630434" cy="1446550"/>
          </a:xfrm>
          <a:prstGeom prst="rect">
            <a:avLst/>
          </a:prstGeom>
          <a:noFill/>
        </p:spPr>
        <p:txBody>
          <a:bodyPr wrap="square" rtlCol="0">
            <a:spAutoFit/>
          </a:bodyPr>
          <a:lstStyle/>
          <a:p>
            <a:r>
              <a:rPr lang="en-US" sz="2200" dirty="0"/>
              <a:t>Jesus said to them, “Truly, I say to you, in the new world, when the Son of Man will sit on his glorious throne, you who have followed me will also sit on twelve thrones, judging the twelve tribes of Israel. (Matthew 19:28)</a:t>
            </a:r>
            <a:br>
              <a:rPr lang="en-US" sz="2200" dirty="0"/>
            </a:br>
            <a:endParaRPr lang="en-US" sz="2200" dirty="0"/>
          </a:p>
        </p:txBody>
      </p:sp>
    </p:spTree>
    <p:extLst>
      <p:ext uri="{BB962C8B-B14F-4D97-AF65-F5344CB8AC3E}">
        <p14:creationId xmlns:p14="http://schemas.microsoft.com/office/powerpoint/2010/main" val="2335905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0C3C157-CA57-0382-90C6-794D6B2F6977}"/>
              </a:ext>
            </a:extLst>
          </p:cNvPr>
          <p:cNvSpPr txBox="1"/>
          <p:nvPr/>
        </p:nvSpPr>
        <p:spPr>
          <a:xfrm>
            <a:off x="1113182" y="0"/>
            <a:ext cx="10088217" cy="11151787"/>
          </a:xfrm>
          <a:prstGeom prst="rect">
            <a:avLst/>
          </a:prstGeom>
          <a:noFill/>
        </p:spPr>
        <p:txBody>
          <a:bodyPr wrap="square" rtlCol="0">
            <a:spAutoFit/>
          </a:bodyPr>
          <a:lstStyle/>
          <a:p>
            <a:pPr algn="ctr"/>
            <a:r>
              <a:rPr lang="en-US" sz="2600" b="1" dirty="0"/>
              <a:t>The Psalmist’s Cry</a:t>
            </a:r>
          </a:p>
          <a:p>
            <a:endParaRPr lang="en-US" dirty="0"/>
          </a:p>
          <a:p>
            <a:r>
              <a:rPr lang="en-US" sz="2400" dirty="0"/>
              <a:t>“The ways of the wicked succeed at all times; Yet Your </a:t>
            </a:r>
            <a:r>
              <a:rPr lang="en-US" sz="2400" dirty="0" err="1"/>
              <a:t>judgents</a:t>
            </a:r>
            <a:r>
              <a:rPr lang="en-US" sz="2400" dirty="0"/>
              <a:t> are on high, out of his sight; As for all his enemies, he snorts at them. He says to himself, ‘I will not be moved…His mouth is full of cursing, deceit, and oppression; under his tongue is harm and injustice. He sits in the lurking places of the villages; he kills the innocent in the secret places….unfortunate people fall by his mighty power.</a:t>
            </a:r>
          </a:p>
          <a:p>
            <a:r>
              <a:rPr lang="en-US" sz="2400" dirty="0"/>
              <a:t>He says to himself, ‘God has forgotten; He has hidden His face; He will never see it.’</a:t>
            </a:r>
          </a:p>
          <a:p>
            <a:endParaRPr lang="en-US" sz="2400" dirty="0"/>
          </a:p>
          <a:p>
            <a:r>
              <a:rPr lang="en-US" sz="2400" dirty="0"/>
              <a:t>“Arise Lord God, lift up Your hand. Do not forget the humble. Why has the wicked disrespected God? He has said to himself, ‘You will not require an account.’</a:t>
            </a:r>
          </a:p>
          <a:p>
            <a:endParaRPr lang="en-US" sz="2400" dirty="0"/>
          </a:p>
          <a:p>
            <a:r>
              <a:rPr lang="en-US" sz="2400" dirty="0"/>
              <a:t>…You have been the helper of the orphan. Break the arm of the wicked and the evildoer…vindicate the orphan and the oppressed, so that man which is of the earth will no longer cause harm.”  (Psalm 10:5-18)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7185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30216</TotalTime>
  <Words>1722</Words>
  <Application>Microsoft Office PowerPoint</Application>
  <PresentationFormat>Custom</PresentationFormat>
  <Paragraphs>157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Damask</vt:lpstr>
      <vt:lpstr>PowerPoint Presentation</vt:lpstr>
      <vt:lpstr>PowerPoint Presentation</vt:lpstr>
      <vt:lpstr>PowerPoint Presentation</vt:lpstr>
      <vt:lpstr>  </vt:lpstr>
      <vt:lpstr>Individual judgment</vt:lpstr>
      <vt:lpstr>PowerPoint Presentation</vt:lpstr>
      <vt:lpstr>PowerPoint Presentation</vt:lpstr>
      <vt:lpstr>The Ancient of days came, and judgment was given to the saints of the Most High (Daniel 7:22)</vt:lpstr>
      <vt:lpstr>PowerPoint Presentation</vt:lpstr>
      <vt:lpstr>PowerPoint Presentation</vt:lpstr>
      <vt:lpstr>PowerPoint Presentation</vt:lpstr>
      <vt:lpstr>Justice as a deterrent to wickedness</vt:lpstr>
      <vt:lpstr>PowerPoint Presentation</vt:lpstr>
      <vt:lpstr>Why Pray God’s justice comes</vt:lpstr>
      <vt:lpstr>A Confused church…</vt:lpstr>
      <vt:lpstr>PowerPoint Presentation</vt:lpstr>
      <vt:lpstr>…A Confused Church</vt:lpstr>
      <vt:lpstr>The Pharisees</vt:lpstr>
      <vt:lpstr>"If we go out and hang two or three men," Davies said, "without doing what the law says, forming a posse and bringing the men in for trial, then by the same law, we're not officers of justice, but due to be hanged ourselves.“  "And who'll hang us?" Winder wanted to know.  "Maybe nobody," Davies admitted. "Then our crime's worse than a murderer's. His act puts him outside the law, but keeps the law intact. Ours would weaken the law."</vt:lpstr>
      <vt:lpstr>Lawlessness is a sign of the end of the age</vt:lpstr>
      <vt:lpstr>  “Get leave to work in this world—'tis the best you get at all; For God, in cursing, gives us better gifts than men in benediction…  Get work get work;  Be sure ‘tis better than what you work to get.”      -Elizabeth Barrett Browning </vt:lpstr>
      <vt:lpstr>PowerPoint Presentation</vt:lpstr>
      <vt:lpstr>PowerPoint Presentation</vt:lpstr>
      <vt:lpstr>Scriptures to Pray and Proclaim over…</vt:lpstr>
      <vt:lpstr>PowerPoint Presentation</vt:lpstr>
      <vt:lpstr>“Speak up for those who cannot speak for themselves, for the rights of all who are destitute.”  Proverbs 31:8 (NIV)  “Open your mouth with the word of truth and judge all the sons of evil.” (Aramaic bible in plain english)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LifeGate</cp:lastModifiedBy>
  <cp:revision>18</cp:revision>
  <dcterms:created xsi:type="dcterms:W3CDTF">2024-08-04T12:45:46Z</dcterms:created>
  <dcterms:modified xsi:type="dcterms:W3CDTF">2024-09-22T15:42:31Z</dcterms:modified>
</cp:coreProperties>
</file>