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5" r:id="rId5"/>
    <p:sldId id="259" r:id="rId6"/>
    <p:sldId id="260" r:id="rId7"/>
    <p:sldId id="263" r:id="rId8"/>
    <p:sldId id="270" r:id="rId9"/>
    <p:sldId id="278" r:id="rId10"/>
    <p:sldId id="272" r:id="rId11"/>
    <p:sldId id="273" r:id="rId12"/>
    <p:sldId id="279" r:id="rId13"/>
    <p:sldId id="277" r:id="rId14"/>
  </p:sldIdLst>
  <p:sldSz cx="12192000" cy="68580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p:scale>
          <a:sx n="111" d="100"/>
          <a:sy n="111" d="100"/>
        </p:scale>
        <p:origin x="-468" y="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phen Lindemuth" userId="512add0e191f48e2" providerId="LiveId" clId="{3661407B-5737-4F2A-881B-2BB60D5D03BC}"/>
    <pc:docChg chg="custSel delSld modSld">
      <pc:chgData name="Stephen Lindemuth" userId="512add0e191f48e2" providerId="LiveId" clId="{3661407B-5737-4F2A-881B-2BB60D5D03BC}" dt="2024-07-27T15:44:34.847" v="17" actId="20577"/>
      <pc:docMkLst>
        <pc:docMk/>
      </pc:docMkLst>
      <pc:sldChg chg="modSp mod">
        <pc:chgData name="Stephen Lindemuth" userId="512add0e191f48e2" providerId="LiveId" clId="{3661407B-5737-4F2A-881B-2BB60D5D03BC}" dt="2024-07-27T15:36:57.679" v="8" actId="14100"/>
        <pc:sldMkLst>
          <pc:docMk/>
          <pc:sldMk cId="622621089" sldId="260"/>
        </pc:sldMkLst>
        <pc:picChg chg="mod">
          <ac:chgData name="Stephen Lindemuth" userId="512add0e191f48e2" providerId="LiveId" clId="{3661407B-5737-4F2A-881B-2BB60D5D03BC}" dt="2024-07-27T15:36:57.679" v="8" actId="14100"/>
          <ac:picMkLst>
            <pc:docMk/>
            <pc:sldMk cId="622621089" sldId="260"/>
            <ac:picMk id="5" creationId="{D8E31F9A-A2C5-7544-39E2-7C8FFD0EEACD}"/>
          </ac:picMkLst>
        </pc:picChg>
      </pc:sldChg>
      <pc:sldChg chg="del">
        <pc:chgData name="Stephen Lindemuth" userId="512add0e191f48e2" providerId="LiveId" clId="{3661407B-5737-4F2A-881B-2BB60D5D03BC}" dt="2024-07-27T15:32:37.715" v="0" actId="2696"/>
        <pc:sldMkLst>
          <pc:docMk/>
          <pc:sldMk cId="1736675259" sldId="264"/>
        </pc:sldMkLst>
      </pc:sldChg>
      <pc:sldChg chg="del">
        <pc:chgData name="Stephen Lindemuth" userId="512add0e191f48e2" providerId="LiveId" clId="{3661407B-5737-4F2A-881B-2BB60D5D03BC}" dt="2024-07-27T15:32:54.324" v="1" actId="2696"/>
        <pc:sldMkLst>
          <pc:docMk/>
          <pc:sldMk cId="1141078355" sldId="266"/>
        </pc:sldMkLst>
      </pc:sldChg>
      <pc:sldChg chg="del">
        <pc:chgData name="Stephen Lindemuth" userId="512add0e191f48e2" providerId="LiveId" clId="{3661407B-5737-4F2A-881B-2BB60D5D03BC}" dt="2024-07-27T15:33:05.885" v="2" actId="2696"/>
        <pc:sldMkLst>
          <pc:docMk/>
          <pc:sldMk cId="2608753774" sldId="267"/>
        </pc:sldMkLst>
      </pc:sldChg>
      <pc:sldChg chg="del">
        <pc:chgData name="Stephen Lindemuth" userId="512add0e191f48e2" providerId="LiveId" clId="{3661407B-5737-4F2A-881B-2BB60D5D03BC}" dt="2024-07-27T15:33:11.433" v="3" actId="2696"/>
        <pc:sldMkLst>
          <pc:docMk/>
          <pc:sldMk cId="1367454593" sldId="268"/>
        </pc:sldMkLst>
      </pc:sldChg>
      <pc:sldChg chg="del">
        <pc:chgData name="Stephen Lindemuth" userId="512add0e191f48e2" providerId="LiveId" clId="{3661407B-5737-4F2A-881B-2BB60D5D03BC}" dt="2024-07-27T15:33:18.147" v="4" actId="2696"/>
        <pc:sldMkLst>
          <pc:docMk/>
          <pc:sldMk cId="3276927519" sldId="269"/>
        </pc:sldMkLst>
      </pc:sldChg>
      <pc:sldChg chg="del">
        <pc:chgData name="Stephen Lindemuth" userId="512add0e191f48e2" providerId="LiveId" clId="{3661407B-5737-4F2A-881B-2BB60D5D03BC}" dt="2024-07-27T15:34:07.070" v="5" actId="2696"/>
        <pc:sldMkLst>
          <pc:docMk/>
          <pc:sldMk cId="319860122" sldId="271"/>
        </pc:sldMkLst>
      </pc:sldChg>
      <pc:sldChg chg="del">
        <pc:chgData name="Stephen Lindemuth" userId="512add0e191f48e2" providerId="LiveId" clId="{3661407B-5737-4F2A-881B-2BB60D5D03BC}" dt="2024-07-27T15:34:47.455" v="6" actId="2696"/>
        <pc:sldMkLst>
          <pc:docMk/>
          <pc:sldMk cId="1662429405" sldId="274"/>
        </pc:sldMkLst>
      </pc:sldChg>
      <pc:sldChg chg="del">
        <pc:chgData name="Stephen Lindemuth" userId="512add0e191f48e2" providerId="LiveId" clId="{3661407B-5737-4F2A-881B-2BB60D5D03BC}" dt="2024-07-27T15:41:36.110" v="13" actId="2696"/>
        <pc:sldMkLst>
          <pc:docMk/>
          <pc:sldMk cId="2953130493" sldId="275"/>
        </pc:sldMkLst>
      </pc:sldChg>
      <pc:sldChg chg="del">
        <pc:chgData name="Stephen Lindemuth" userId="512add0e191f48e2" providerId="LiveId" clId="{3661407B-5737-4F2A-881B-2BB60D5D03BC}" dt="2024-07-27T15:35:41.327" v="7" actId="2696"/>
        <pc:sldMkLst>
          <pc:docMk/>
          <pc:sldMk cId="3416644677" sldId="276"/>
        </pc:sldMkLst>
      </pc:sldChg>
      <pc:sldChg chg="modSp mod">
        <pc:chgData name="Stephen Lindemuth" userId="512add0e191f48e2" providerId="LiveId" clId="{3661407B-5737-4F2A-881B-2BB60D5D03BC}" dt="2024-07-27T15:44:34.847" v="17" actId="20577"/>
        <pc:sldMkLst>
          <pc:docMk/>
          <pc:sldMk cId="3512376963" sldId="279"/>
        </pc:sldMkLst>
        <pc:spChg chg="mod">
          <ac:chgData name="Stephen Lindemuth" userId="512add0e191f48e2" providerId="LiveId" clId="{3661407B-5737-4F2A-881B-2BB60D5D03BC}" dt="2024-07-27T15:44:34.847" v="17" actId="20577"/>
          <ac:spMkLst>
            <pc:docMk/>
            <pc:sldMk cId="3512376963" sldId="279"/>
            <ac:spMk id="2" creationId="{A2074D1C-72A2-6D91-2F1C-C0F45C4DC94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8/4/2024</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8/4/2024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8/4/2024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8/4/2024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8/4/2024</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8/4/2024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8/4/2024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8/4/2024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8/4/2024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8/4/2024</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8/4/2024</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8/4/2024</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en.wikipedia.org/wiki/Smeltin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facebook.com/steve.lindemuth.1/posts/pfbid02KFKCXf4DFitRVYMKXHTep2iLr6x81JzGn3WxnBVeLAWbDPB8pT5F73KsvUaaWoCXl?notif_id=1721868300828977&amp;notif_t=feedback_reaction_generic&amp;ref=noti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instagram.com/reel/C9FPvrAOuYw/?igsh=djRqbnJhbDZpcGk0"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7550AC7-2A69-884B-69BE-CF10FEB0F9A0}"/>
              </a:ext>
            </a:extLst>
          </p:cNvPr>
          <p:cNvSpPr>
            <a:spLocks noGrp="1"/>
          </p:cNvSpPr>
          <p:nvPr>
            <p:ph type="ctrTitle"/>
          </p:nvPr>
        </p:nvSpPr>
        <p:spPr/>
        <p:txBody>
          <a:bodyPr/>
          <a:lstStyle/>
          <a:p>
            <a:r>
              <a:rPr lang="en-US" sz="4800" dirty="0"/>
              <a:t>Is the church a spiritual melting pot?</a:t>
            </a:r>
          </a:p>
        </p:txBody>
      </p:sp>
      <p:sp>
        <p:nvSpPr>
          <p:cNvPr id="3" name="Subtitle 2">
            <a:extLst>
              <a:ext uri="{FF2B5EF4-FFF2-40B4-BE49-F238E27FC236}">
                <a16:creationId xmlns="" xmlns:a16="http://schemas.microsoft.com/office/drawing/2014/main" id="{973D74BF-A13C-F8E3-B67D-55DB7039683B}"/>
              </a:ext>
            </a:extLst>
          </p:cNvPr>
          <p:cNvSpPr>
            <a:spLocks noGrp="1"/>
          </p:cNvSpPr>
          <p:nvPr>
            <p:ph type="subTitle" idx="1"/>
          </p:nvPr>
        </p:nvSpPr>
        <p:spPr/>
        <p:txBody>
          <a:bodyPr>
            <a:normAutofit/>
          </a:bodyPr>
          <a:lstStyle/>
          <a:p>
            <a:r>
              <a:rPr lang="en-US" sz="2800" dirty="0">
                <a:solidFill>
                  <a:srgbClr val="FF0000"/>
                </a:solidFill>
              </a:rPr>
              <a:t>How do we assimilate people into the Church?</a:t>
            </a:r>
          </a:p>
        </p:txBody>
      </p:sp>
    </p:spTree>
    <p:extLst>
      <p:ext uri="{BB962C8B-B14F-4D97-AF65-F5344CB8AC3E}">
        <p14:creationId xmlns:p14="http://schemas.microsoft.com/office/powerpoint/2010/main" val="31889622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08B6949-74E4-FD51-68E6-4D1449B9D02B}"/>
              </a:ext>
            </a:extLst>
          </p:cNvPr>
          <p:cNvSpPr>
            <a:spLocks noGrp="1"/>
          </p:cNvSpPr>
          <p:nvPr>
            <p:ph type="title"/>
          </p:nvPr>
        </p:nvSpPr>
        <p:spPr>
          <a:xfrm>
            <a:off x="1371600" y="241300"/>
            <a:ext cx="9601200" cy="1295400"/>
          </a:xfrm>
        </p:spPr>
        <p:txBody>
          <a:bodyPr>
            <a:normAutofit/>
          </a:bodyPr>
          <a:lstStyle/>
          <a:p>
            <a:r>
              <a:rPr lang="en-US" sz="2000" b="1" i="0" baseline="30000" dirty="0">
                <a:solidFill>
                  <a:srgbClr val="FF0000"/>
                </a:solidFill>
                <a:effectLst/>
                <a:highlight>
                  <a:srgbClr val="FFFFFF"/>
                </a:highlight>
                <a:latin typeface="system-ui"/>
              </a:rPr>
              <a:t>26 </a:t>
            </a:r>
            <a:r>
              <a:rPr lang="en-US" sz="2000" b="0" i="0" dirty="0">
                <a:solidFill>
                  <a:srgbClr val="FF0000"/>
                </a:solidFill>
                <a:effectLst/>
                <a:highlight>
                  <a:srgbClr val="FFFFFF"/>
                </a:highlight>
                <a:latin typeface="system-ui"/>
              </a:rPr>
              <a:t>From one man he made all the nations, that they should inhabit the whole earth; and he marked out </a:t>
            </a:r>
            <a:r>
              <a:rPr lang="en-US" sz="2000" b="1" i="0" dirty="0">
                <a:solidFill>
                  <a:srgbClr val="FF0000"/>
                </a:solidFill>
                <a:effectLst/>
                <a:highlight>
                  <a:srgbClr val="FFFFFF"/>
                </a:highlight>
                <a:latin typeface="system-ui"/>
              </a:rPr>
              <a:t>their appointed times in history </a:t>
            </a:r>
            <a:r>
              <a:rPr lang="en-US" sz="2000" b="0" i="0" dirty="0">
                <a:solidFill>
                  <a:srgbClr val="FF0000"/>
                </a:solidFill>
                <a:effectLst/>
                <a:highlight>
                  <a:srgbClr val="FFFFFF"/>
                </a:highlight>
                <a:latin typeface="system-ui"/>
              </a:rPr>
              <a:t>and </a:t>
            </a:r>
            <a:r>
              <a:rPr lang="en-US" sz="2000" b="1" i="0" dirty="0">
                <a:solidFill>
                  <a:srgbClr val="FF0000"/>
                </a:solidFill>
                <a:effectLst/>
                <a:highlight>
                  <a:srgbClr val="FFFFFF"/>
                </a:highlight>
                <a:latin typeface="system-ui"/>
              </a:rPr>
              <a:t>the boundaries of their lands</a:t>
            </a:r>
            <a:r>
              <a:rPr lang="en-US" sz="2000" b="0" i="0" dirty="0">
                <a:solidFill>
                  <a:srgbClr val="FF0000"/>
                </a:solidFill>
                <a:effectLst/>
                <a:highlight>
                  <a:srgbClr val="FFFFFF"/>
                </a:highlight>
                <a:latin typeface="system-ui"/>
              </a:rPr>
              <a:t>. </a:t>
            </a:r>
            <a:r>
              <a:rPr lang="en-US" sz="2000" b="1" i="0" baseline="30000" dirty="0">
                <a:solidFill>
                  <a:srgbClr val="FF0000"/>
                </a:solidFill>
                <a:effectLst/>
                <a:highlight>
                  <a:srgbClr val="FFFFFF"/>
                </a:highlight>
                <a:latin typeface="system-ui"/>
              </a:rPr>
              <a:t>27 </a:t>
            </a:r>
            <a:r>
              <a:rPr lang="en-US" sz="2000" b="0" i="0" dirty="0">
                <a:solidFill>
                  <a:srgbClr val="FF0000"/>
                </a:solidFill>
                <a:effectLst/>
                <a:highlight>
                  <a:srgbClr val="FFFFFF"/>
                </a:highlight>
                <a:latin typeface="system-ui"/>
              </a:rPr>
              <a:t>God did this so that they would </a:t>
            </a:r>
            <a:r>
              <a:rPr lang="en-US" sz="2000" b="1" i="0" dirty="0">
                <a:solidFill>
                  <a:srgbClr val="FF0000"/>
                </a:solidFill>
                <a:effectLst/>
                <a:highlight>
                  <a:srgbClr val="FFFFFF"/>
                </a:highlight>
                <a:latin typeface="system-ui"/>
              </a:rPr>
              <a:t>seek him</a:t>
            </a:r>
            <a:r>
              <a:rPr lang="en-US" sz="2000" b="0" i="0" dirty="0">
                <a:solidFill>
                  <a:srgbClr val="FF0000"/>
                </a:solidFill>
                <a:effectLst/>
                <a:highlight>
                  <a:srgbClr val="FFFFFF"/>
                </a:highlight>
                <a:latin typeface="system-ui"/>
              </a:rPr>
              <a:t> and perhaps </a:t>
            </a:r>
            <a:r>
              <a:rPr lang="en-US" sz="2000" b="1" i="0" dirty="0">
                <a:solidFill>
                  <a:srgbClr val="FF0000"/>
                </a:solidFill>
                <a:effectLst/>
                <a:highlight>
                  <a:srgbClr val="FFFFFF"/>
                </a:highlight>
                <a:latin typeface="system-ui"/>
              </a:rPr>
              <a:t>reach out for him </a:t>
            </a:r>
            <a:r>
              <a:rPr lang="en-US" sz="2000" b="0" i="0" dirty="0">
                <a:solidFill>
                  <a:srgbClr val="FF0000"/>
                </a:solidFill>
                <a:effectLst/>
                <a:highlight>
                  <a:srgbClr val="FFFFFF"/>
                </a:highlight>
                <a:latin typeface="system-ui"/>
              </a:rPr>
              <a:t>and </a:t>
            </a:r>
            <a:r>
              <a:rPr lang="en-US" sz="2000" b="1" i="0" dirty="0">
                <a:solidFill>
                  <a:srgbClr val="FF0000"/>
                </a:solidFill>
                <a:effectLst/>
                <a:highlight>
                  <a:srgbClr val="FFFFFF"/>
                </a:highlight>
                <a:latin typeface="system-ui"/>
              </a:rPr>
              <a:t>find him</a:t>
            </a:r>
            <a:r>
              <a:rPr lang="en-US" sz="2000" b="0" i="0" dirty="0">
                <a:solidFill>
                  <a:srgbClr val="FF0000"/>
                </a:solidFill>
                <a:effectLst/>
                <a:highlight>
                  <a:srgbClr val="FFFFFF"/>
                </a:highlight>
                <a:latin typeface="system-ui"/>
              </a:rPr>
              <a:t>, though he is not far from any one of us. </a:t>
            </a:r>
            <a:r>
              <a:rPr lang="en-US" sz="2000" b="1" i="0" baseline="30000" dirty="0">
                <a:solidFill>
                  <a:srgbClr val="FF0000"/>
                </a:solidFill>
                <a:effectLst/>
                <a:highlight>
                  <a:srgbClr val="FFFFFF"/>
                </a:highlight>
                <a:latin typeface="system-ui"/>
              </a:rPr>
              <a:t>28 </a:t>
            </a:r>
            <a:r>
              <a:rPr lang="en-US" sz="2000" b="0" i="0" dirty="0">
                <a:solidFill>
                  <a:srgbClr val="FF0000"/>
                </a:solidFill>
                <a:effectLst/>
                <a:highlight>
                  <a:srgbClr val="FFFFFF"/>
                </a:highlight>
                <a:latin typeface="system-ui"/>
              </a:rPr>
              <a:t>‘For in him we live and move and have our being.’</a:t>
            </a:r>
            <a:endParaRPr lang="en-US" sz="2000" dirty="0">
              <a:solidFill>
                <a:srgbClr val="FF0000"/>
              </a:solidFill>
            </a:endParaRPr>
          </a:p>
        </p:txBody>
      </p:sp>
      <p:sp>
        <p:nvSpPr>
          <p:cNvPr id="3" name="Content Placeholder 2">
            <a:extLst>
              <a:ext uri="{FF2B5EF4-FFF2-40B4-BE49-F238E27FC236}">
                <a16:creationId xmlns="" xmlns:a16="http://schemas.microsoft.com/office/drawing/2014/main" id="{E3DCC6FD-B933-B5BF-9368-B91640B7D465}"/>
              </a:ext>
            </a:extLst>
          </p:cNvPr>
          <p:cNvSpPr>
            <a:spLocks noGrp="1"/>
          </p:cNvSpPr>
          <p:nvPr>
            <p:ph idx="1"/>
          </p:nvPr>
        </p:nvSpPr>
        <p:spPr>
          <a:xfrm>
            <a:off x="1117600" y="1651000"/>
            <a:ext cx="10693400" cy="4965700"/>
          </a:xfrm>
        </p:spPr>
        <p:txBody>
          <a:bodyPr/>
          <a:lstStyle/>
          <a:p>
            <a:r>
              <a:rPr lang="en-US" dirty="0"/>
              <a:t>“that they would search for God and perhaps </a:t>
            </a:r>
            <a:r>
              <a:rPr lang="en-US" b="1" u="sng" dirty="0"/>
              <a:t>grope</a:t>
            </a:r>
            <a:r>
              <a:rPr lang="en-US" dirty="0"/>
              <a:t> for him and find him..” (NRSV)</a:t>
            </a:r>
          </a:p>
          <a:p>
            <a:pPr lvl="1"/>
            <a:r>
              <a:rPr lang="en-US" dirty="0"/>
              <a:t>The picture of the way a person in darkness searches for God.</a:t>
            </a:r>
          </a:p>
          <a:p>
            <a:pPr lvl="1"/>
            <a:r>
              <a:rPr lang="en-US" dirty="0"/>
              <a:t>Like me trying to find my way to the stairs in our basement at night.</a:t>
            </a:r>
          </a:p>
          <a:p>
            <a:pPr marL="0" indent="0">
              <a:buNone/>
            </a:pPr>
            <a:endParaRPr lang="en-US" dirty="0"/>
          </a:p>
          <a:p>
            <a:endParaRPr lang="en-US" dirty="0"/>
          </a:p>
        </p:txBody>
      </p:sp>
      <p:pic>
        <p:nvPicPr>
          <p:cNvPr id="5" name="Picture 4">
            <a:extLst>
              <a:ext uri="{FF2B5EF4-FFF2-40B4-BE49-F238E27FC236}">
                <a16:creationId xmlns="" xmlns:a16="http://schemas.microsoft.com/office/drawing/2014/main" id="{9759EA14-C8F6-476D-0D42-8EC8F307B2D2}"/>
              </a:ext>
            </a:extLst>
          </p:cNvPr>
          <p:cNvPicPr>
            <a:picLocks noChangeAspect="1"/>
          </p:cNvPicPr>
          <p:nvPr/>
        </p:nvPicPr>
        <p:blipFill>
          <a:blip r:embed="rId2"/>
          <a:stretch>
            <a:fillRect/>
          </a:stretch>
        </p:blipFill>
        <p:spPr>
          <a:xfrm>
            <a:off x="1004888" y="3269178"/>
            <a:ext cx="3188772" cy="3188772"/>
          </a:xfrm>
          <a:prstGeom prst="rect">
            <a:avLst/>
          </a:prstGeom>
        </p:spPr>
      </p:pic>
      <p:pic>
        <p:nvPicPr>
          <p:cNvPr id="7" name="Picture 6">
            <a:extLst>
              <a:ext uri="{FF2B5EF4-FFF2-40B4-BE49-F238E27FC236}">
                <a16:creationId xmlns="" xmlns:a16="http://schemas.microsoft.com/office/drawing/2014/main" id="{DA66BEC4-BA2B-FBA6-F9BC-3DDF6C14063A}"/>
              </a:ext>
            </a:extLst>
          </p:cNvPr>
          <p:cNvPicPr>
            <a:picLocks noChangeAspect="1"/>
          </p:cNvPicPr>
          <p:nvPr/>
        </p:nvPicPr>
        <p:blipFill>
          <a:blip r:embed="rId3"/>
          <a:stretch>
            <a:fillRect/>
          </a:stretch>
        </p:blipFill>
        <p:spPr>
          <a:xfrm>
            <a:off x="8569839" y="3217863"/>
            <a:ext cx="3129347" cy="3129347"/>
          </a:xfrm>
          <a:prstGeom prst="rect">
            <a:avLst/>
          </a:prstGeom>
        </p:spPr>
      </p:pic>
      <p:sp>
        <p:nvSpPr>
          <p:cNvPr id="11" name="TextBox 10">
            <a:extLst>
              <a:ext uri="{FF2B5EF4-FFF2-40B4-BE49-F238E27FC236}">
                <a16:creationId xmlns="" xmlns:a16="http://schemas.microsoft.com/office/drawing/2014/main" id="{4DC96B95-8B75-A199-F251-0664E00FC495}"/>
              </a:ext>
            </a:extLst>
          </p:cNvPr>
          <p:cNvSpPr txBox="1"/>
          <p:nvPr/>
        </p:nvSpPr>
        <p:spPr>
          <a:xfrm>
            <a:off x="4256987" y="3269178"/>
            <a:ext cx="4302813" cy="3385542"/>
          </a:xfrm>
          <a:prstGeom prst="rect">
            <a:avLst/>
          </a:prstGeom>
          <a:noFill/>
        </p:spPr>
        <p:txBody>
          <a:bodyPr wrap="square" rtlCol="0">
            <a:spAutoFit/>
          </a:bodyPr>
          <a:lstStyle/>
          <a:p>
            <a:pPr marL="285750" indent="-285750">
              <a:buFont typeface="Arial" panose="020B0604020202020204" pitchFamily="34" charset="0"/>
              <a:buChar char="•"/>
            </a:pPr>
            <a:r>
              <a:rPr lang="en-US" sz="2000" dirty="0"/>
              <a:t>God is intricately involved in our personal and worldly affairs, our appointed times in history and the boundaries of our lands.</a:t>
            </a:r>
          </a:p>
          <a:p>
            <a:endParaRPr lang="en-US" sz="2000" dirty="0"/>
          </a:p>
          <a:p>
            <a:pPr marL="285750" indent="-285750">
              <a:buFont typeface="Arial" panose="020B0604020202020204" pitchFamily="34" charset="0"/>
              <a:buChar char="•"/>
            </a:pPr>
            <a:r>
              <a:rPr lang="en-US" sz="2000" dirty="0"/>
              <a:t>A stark contrast to the Greek gods who lived in seclusion and could not be reached or approached.</a:t>
            </a:r>
          </a:p>
          <a:p>
            <a:endParaRPr lang="en-US" dirty="0"/>
          </a:p>
          <a:p>
            <a:endParaRPr lang="en-US" dirty="0"/>
          </a:p>
          <a:p>
            <a:endParaRPr lang="en-US" dirty="0"/>
          </a:p>
        </p:txBody>
      </p:sp>
    </p:spTree>
    <p:extLst>
      <p:ext uri="{BB962C8B-B14F-4D97-AF65-F5344CB8AC3E}">
        <p14:creationId xmlns:p14="http://schemas.microsoft.com/office/powerpoint/2010/main" val="17213482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1DCA73E-31AC-3C7C-4B57-D1BC27533DB4}"/>
              </a:ext>
            </a:extLst>
          </p:cNvPr>
          <p:cNvSpPr>
            <a:spLocks noGrp="1"/>
          </p:cNvSpPr>
          <p:nvPr>
            <p:ph type="title"/>
          </p:nvPr>
        </p:nvSpPr>
        <p:spPr>
          <a:xfrm>
            <a:off x="1371600" y="247649"/>
            <a:ext cx="9601200" cy="1666875"/>
          </a:xfrm>
        </p:spPr>
        <p:txBody>
          <a:bodyPr>
            <a:noAutofit/>
          </a:bodyPr>
          <a:lstStyle/>
          <a:p>
            <a:r>
              <a:rPr lang="en-US" sz="2800" b="0" i="0" dirty="0">
                <a:solidFill>
                  <a:srgbClr val="FF0000"/>
                </a:solidFill>
                <a:effectLst/>
                <a:highlight>
                  <a:srgbClr val="FFFFFF"/>
                </a:highlight>
                <a:latin typeface="system-ui"/>
              </a:rPr>
              <a:t>we should not think that the divine being is like gold or silver or stone—an image made by human design and skill. </a:t>
            </a:r>
            <a:r>
              <a:rPr lang="en-US" sz="2800" b="1" i="0" baseline="30000" dirty="0">
                <a:solidFill>
                  <a:srgbClr val="FF0000"/>
                </a:solidFill>
                <a:effectLst/>
                <a:highlight>
                  <a:srgbClr val="FFFFFF"/>
                </a:highlight>
                <a:latin typeface="system-ui"/>
              </a:rPr>
              <a:t>30 </a:t>
            </a:r>
            <a:r>
              <a:rPr lang="en-US" sz="2800" b="0" i="0" dirty="0">
                <a:solidFill>
                  <a:srgbClr val="FF0000"/>
                </a:solidFill>
                <a:effectLst/>
                <a:highlight>
                  <a:srgbClr val="FFFFFF"/>
                </a:highlight>
                <a:latin typeface="system-ui"/>
              </a:rPr>
              <a:t>In the past God overlooked such ignorance, but now he commands all people everywhere to </a:t>
            </a:r>
            <a:r>
              <a:rPr lang="en-US" sz="2800" b="1" i="0" dirty="0">
                <a:solidFill>
                  <a:srgbClr val="FF0000"/>
                </a:solidFill>
                <a:effectLst/>
                <a:highlight>
                  <a:srgbClr val="FFFFFF"/>
                </a:highlight>
                <a:latin typeface="system-ui"/>
              </a:rPr>
              <a:t>repent</a:t>
            </a:r>
            <a:r>
              <a:rPr lang="en-US" sz="2800" b="0" i="0" dirty="0">
                <a:solidFill>
                  <a:srgbClr val="FF0000"/>
                </a:solidFill>
                <a:effectLst/>
                <a:highlight>
                  <a:srgbClr val="FFFFFF"/>
                </a:highlight>
                <a:latin typeface="system-ui"/>
              </a:rPr>
              <a:t>.</a:t>
            </a:r>
            <a:endParaRPr lang="en-US" sz="2800" dirty="0">
              <a:solidFill>
                <a:srgbClr val="FF0000"/>
              </a:solidFill>
            </a:endParaRPr>
          </a:p>
        </p:txBody>
      </p:sp>
      <p:sp>
        <p:nvSpPr>
          <p:cNvPr id="3" name="Content Placeholder 2">
            <a:extLst>
              <a:ext uri="{FF2B5EF4-FFF2-40B4-BE49-F238E27FC236}">
                <a16:creationId xmlns="" xmlns:a16="http://schemas.microsoft.com/office/drawing/2014/main" id="{CE1BB946-169D-D4B7-8CEB-B86F50CC834A}"/>
              </a:ext>
            </a:extLst>
          </p:cNvPr>
          <p:cNvSpPr>
            <a:spLocks noGrp="1"/>
          </p:cNvSpPr>
          <p:nvPr>
            <p:ph idx="1"/>
          </p:nvPr>
        </p:nvSpPr>
        <p:spPr>
          <a:xfrm>
            <a:off x="1371599" y="2028825"/>
            <a:ext cx="9986963" cy="4414838"/>
          </a:xfrm>
        </p:spPr>
        <p:txBody>
          <a:bodyPr/>
          <a:lstStyle/>
          <a:p>
            <a:r>
              <a:rPr lang="en-US" sz="2400" dirty="0"/>
              <a:t>“but now he commands </a:t>
            </a:r>
            <a:r>
              <a:rPr lang="en-US" sz="2400" b="1" dirty="0"/>
              <a:t>everyone</a:t>
            </a:r>
            <a:r>
              <a:rPr lang="en-US" sz="2400" dirty="0"/>
              <a:t> </a:t>
            </a:r>
            <a:r>
              <a:rPr lang="en-US" sz="2400" u="sng" dirty="0"/>
              <a:t>everywhere</a:t>
            </a:r>
            <a:r>
              <a:rPr lang="en-US" sz="2400" dirty="0"/>
              <a:t> to </a:t>
            </a:r>
            <a:r>
              <a:rPr lang="en-US" sz="2400" b="1" dirty="0"/>
              <a:t>turn</a:t>
            </a:r>
            <a:r>
              <a:rPr lang="en-US" sz="2400" dirty="0"/>
              <a:t> </a:t>
            </a:r>
            <a:r>
              <a:rPr lang="en-US" sz="2400" b="1" dirty="0"/>
              <a:t>away</a:t>
            </a:r>
            <a:r>
              <a:rPr lang="en-US" sz="2400" dirty="0"/>
              <a:t> from idols and turn to him.”  (NLT)</a:t>
            </a:r>
          </a:p>
          <a:p>
            <a:r>
              <a:rPr lang="en-US" sz="2400" dirty="0"/>
              <a:t>What are the idols that you’re dealing with?</a:t>
            </a:r>
          </a:p>
          <a:p>
            <a:r>
              <a:rPr lang="en-US" sz="2400" dirty="0"/>
              <a:t>What / who are the idols we are dealing with in the Church?</a:t>
            </a:r>
          </a:p>
          <a:p>
            <a:pPr lvl="1"/>
            <a:r>
              <a:rPr lang="en-US" sz="2400" dirty="0"/>
              <a:t>We are not to be followers of men, but of Christ Jesus!</a:t>
            </a:r>
          </a:p>
          <a:p>
            <a:pPr lvl="1"/>
            <a:r>
              <a:rPr lang="en-US" sz="2400" dirty="0"/>
              <a:t>We are not to demand one style of worship, but to worship in Spirit &amp; in truth!</a:t>
            </a:r>
          </a:p>
          <a:p>
            <a:r>
              <a:rPr lang="en-US" sz="2400" dirty="0"/>
              <a:t>We are to keep our focus on the Author &amp; Perfector of our faith.</a:t>
            </a:r>
          </a:p>
          <a:p>
            <a:r>
              <a:rPr lang="en-US" sz="2400" dirty="0"/>
              <a:t>To turn away, means to turn around and do a 180.</a:t>
            </a:r>
          </a:p>
          <a:p>
            <a:pPr marL="0" indent="0">
              <a:buNone/>
            </a:pPr>
            <a:endParaRPr lang="en-US" dirty="0"/>
          </a:p>
          <a:p>
            <a:endParaRPr lang="en-US" dirty="0"/>
          </a:p>
          <a:p>
            <a:endParaRPr lang="en-US" dirty="0"/>
          </a:p>
          <a:p>
            <a:endParaRPr lang="en-US" dirty="0"/>
          </a:p>
        </p:txBody>
      </p:sp>
    </p:spTree>
    <p:extLst>
      <p:ext uri="{BB962C8B-B14F-4D97-AF65-F5344CB8AC3E}">
        <p14:creationId xmlns:p14="http://schemas.microsoft.com/office/powerpoint/2010/main" val="32234206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2074D1C-72A2-6D91-2F1C-C0F45C4DC945}"/>
              </a:ext>
            </a:extLst>
          </p:cNvPr>
          <p:cNvSpPr>
            <a:spLocks noGrp="1"/>
          </p:cNvSpPr>
          <p:nvPr>
            <p:ph type="title"/>
          </p:nvPr>
        </p:nvSpPr>
        <p:spPr/>
        <p:txBody>
          <a:bodyPr>
            <a:normAutofit/>
          </a:bodyPr>
          <a:lstStyle/>
          <a:p>
            <a:pPr algn="ctr"/>
            <a:r>
              <a:rPr lang="en-US" sz="2800" dirty="0"/>
              <a:t>	Many people try to excuse their sin by saying, 	</a:t>
            </a:r>
            <a:r>
              <a:rPr lang="en-US" sz="2800"/>
              <a:t>	 “</a:t>
            </a:r>
            <a:r>
              <a:rPr lang="en-US" sz="2800" dirty="0"/>
              <a:t>I was born this way.”</a:t>
            </a:r>
            <a:br>
              <a:rPr lang="en-US" sz="2800" dirty="0"/>
            </a:br>
            <a:r>
              <a:rPr lang="en-US" sz="2800" dirty="0"/>
              <a:t>Which is why Jesus said, “you must be born again.”</a:t>
            </a:r>
          </a:p>
        </p:txBody>
      </p:sp>
      <p:pic>
        <p:nvPicPr>
          <p:cNvPr id="5" name="Content Placeholder 4">
            <a:extLst>
              <a:ext uri="{FF2B5EF4-FFF2-40B4-BE49-F238E27FC236}">
                <a16:creationId xmlns="" xmlns:a16="http://schemas.microsoft.com/office/drawing/2014/main" id="{F9BAE138-75A3-AD71-0379-9342E5B9C93F}"/>
              </a:ext>
            </a:extLst>
          </p:cNvPr>
          <p:cNvPicPr>
            <a:picLocks noGrp="1" noChangeAspect="1"/>
          </p:cNvPicPr>
          <p:nvPr>
            <p:ph idx="1"/>
          </p:nvPr>
        </p:nvPicPr>
        <p:blipFill>
          <a:blip r:embed="rId2"/>
          <a:stretch>
            <a:fillRect/>
          </a:stretch>
        </p:blipFill>
        <p:spPr>
          <a:xfrm>
            <a:off x="2343151" y="2314575"/>
            <a:ext cx="7915274" cy="4047114"/>
          </a:xfrm>
        </p:spPr>
      </p:pic>
    </p:spTree>
    <p:extLst>
      <p:ext uri="{BB962C8B-B14F-4D97-AF65-F5344CB8AC3E}">
        <p14:creationId xmlns:p14="http://schemas.microsoft.com/office/powerpoint/2010/main" val="35123769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84569AD-1EF8-2CF9-5F5F-1FA77FCF3860}"/>
              </a:ext>
            </a:extLst>
          </p:cNvPr>
          <p:cNvSpPr>
            <a:spLocks noGrp="1"/>
          </p:cNvSpPr>
          <p:nvPr>
            <p:ph type="title"/>
          </p:nvPr>
        </p:nvSpPr>
        <p:spPr>
          <a:xfrm>
            <a:off x="1295400" y="314325"/>
            <a:ext cx="9601200" cy="428625"/>
          </a:xfrm>
        </p:spPr>
        <p:txBody>
          <a:bodyPr>
            <a:normAutofit fontScale="90000"/>
          </a:bodyPr>
          <a:lstStyle/>
          <a:p>
            <a:r>
              <a:rPr lang="en-US" sz="2800" u="sng" dirty="0"/>
              <a:t>Conclusion</a:t>
            </a:r>
            <a:r>
              <a:rPr lang="en-US" sz="2800" dirty="0"/>
              <a:t>:</a:t>
            </a:r>
          </a:p>
        </p:txBody>
      </p:sp>
      <p:sp>
        <p:nvSpPr>
          <p:cNvPr id="3" name="Content Placeholder 2">
            <a:extLst>
              <a:ext uri="{FF2B5EF4-FFF2-40B4-BE49-F238E27FC236}">
                <a16:creationId xmlns="" xmlns:a16="http://schemas.microsoft.com/office/drawing/2014/main" id="{E78BAE6C-E8B8-CC02-71E8-5A747F763EB6}"/>
              </a:ext>
            </a:extLst>
          </p:cNvPr>
          <p:cNvSpPr>
            <a:spLocks noGrp="1"/>
          </p:cNvSpPr>
          <p:nvPr>
            <p:ph idx="1"/>
          </p:nvPr>
        </p:nvSpPr>
        <p:spPr>
          <a:xfrm>
            <a:off x="1400175" y="985837"/>
            <a:ext cx="10325100" cy="5557837"/>
          </a:xfrm>
        </p:spPr>
        <p:txBody>
          <a:bodyPr/>
          <a:lstStyle/>
          <a:p>
            <a:r>
              <a:rPr lang="en-US" sz="2400" dirty="0"/>
              <a:t>A country without borders, won’t be much of a country for long!</a:t>
            </a:r>
          </a:p>
          <a:p>
            <a:pPr lvl="1"/>
            <a:r>
              <a:rPr lang="en-US" sz="2400" dirty="0"/>
              <a:t>People need to be assimilated, as citizens, into an American culture, that “melts” together.</a:t>
            </a:r>
          </a:p>
          <a:p>
            <a:pPr lvl="1"/>
            <a:r>
              <a:rPr lang="en-US" sz="2400" dirty="0"/>
              <a:t>Large groups of people living in separated sects, making their own rules, runs counter to having one, American culture. </a:t>
            </a:r>
          </a:p>
          <a:p>
            <a:r>
              <a:rPr lang="en-US" sz="2400" dirty="0"/>
              <a:t>A church without spiritual boundaries, won’t be a very effective church!</a:t>
            </a:r>
          </a:p>
          <a:p>
            <a:pPr lvl="1"/>
            <a:r>
              <a:rPr lang="en-US" sz="2400" dirty="0"/>
              <a:t>Babes in Christ need to be matured in the faith and given some tasks to do.</a:t>
            </a:r>
          </a:p>
          <a:p>
            <a:pPr lvl="1"/>
            <a:r>
              <a:rPr lang="en-US" sz="2400" dirty="0"/>
              <a:t>True disciples become more like Jesus and allow the Holy Spirit to change them.  They get rid of their idols.</a:t>
            </a:r>
          </a:p>
          <a:p>
            <a:pPr lvl="1"/>
            <a:r>
              <a:rPr lang="en-US" sz="2400" dirty="0"/>
              <a:t>Otherwise, we end up with a compromised Church.</a:t>
            </a:r>
          </a:p>
          <a:p>
            <a:pPr lvl="1"/>
            <a:r>
              <a:rPr lang="en-US" sz="2400" dirty="0"/>
              <a:t>People slip in, and slip right back out.</a:t>
            </a:r>
          </a:p>
          <a:p>
            <a:pPr marL="0" indent="0">
              <a:buNone/>
            </a:pPr>
            <a:endParaRPr lang="en-US" dirty="0"/>
          </a:p>
        </p:txBody>
      </p:sp>
      <p:pic>
        <p:nvPicPr>
          <p:cNvPr id="5" name="Picture 4">
            <a:extLst>
              <a:ext uri="{FF2B5EF4-FFF2-40B4-BE49-F238E27FC236}">
                <a16:creationId xmlns="" xmlns:a16="http://schemas.microsoft.com/office/drawing/2014/main" id="{7F6904CF-B2B6-3C0B-346E-FF8F036A6C19}"/>
              </a:ext>
            </a:extLst>
          </p:cNvPr>
          <p:cNvPicPr>
            <a:picLocks noChangeAspect="1"/>
          </p:cNvPicPr>
          <p:nvPr/>
        </p:nvPicPr>
        <p:blipFill>
          <a:blip r:embed="rId2"/>
          <a:stretch>
            <a:fillRect/>
          </a:stretch>
        </p:blipFill>
        <p:spPr>
          <a:xfrm>
            <a:off x="9275989" y="5172075"/>
            <a:ext cx="2449286" cy="1371600"/>
          </a:xfrm>
          <a:prstGeom prst="rect">
            <a:avLst/>
          </a:prstGeom>
        </p:spPr>
      </p:pic>
    </p:spTree>
    <p:extLst>
      <p:ext uri="{BB962C8B-B14F-4D97-AF65-F5344CB8AC3E}">
        <p14:creationId xmlns:p14="http://schemas.microsoft.com/office/powerpoint/2010/main" val="918443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EB9824-EE55-9F3B-A20B-5770CB909560}"/>
              </a:ext>
            </a:extLst>
          </p:cNvPr>
          <p:cNvSpPr>
            <a:spLocks noGrp="1"/>
          </p:cNvSpPr>
          <p:nvPr>
            <p:ph type="title"/>
          </p:nvPr>
        </p:nvSpPr>
        <p:spPr>
          <a:xfrm>
            <a:off x="1371599" y="271459"/>
            <a:ext cx="9601200" cy="800100"/>
          </a:xfrm>
        </p:spPr>
        <p:txBody>
          <a:bodyPr>
            <a:normAutofit/>
          </a:bodyPr>
          <a:lstStyle/>
          <a:p>
            <a:r>
              <a:rPr lang="en-US" sz="3600" dirty="0"/>
              <a:t>Where did the phrase “melting pot” come from?</a:t>
            </a:r>
          </a:p>
        </p:txBody>
      </p:sp>
      <p:sp>
        <p:nvSpPr>
          <p:cNvPr id="3" name="Content Placeholder 2">
            <a:extLst>
              <a:ext uri="{FF2B5EF4-FFF2-40B4-BE49-F238E27FC236}">
                <a16:creationId xmlns="" xmlns:a16="http://schemas.microsoft.com/office/drawing/2014/main" id="{A4A0876A-9A9F-A4ED-1410-88E600D74C21}"/>
              </a:ext>
            </a:extLst>
          </p:cNvPr>
          <p:cNvSpPr>
            <a:spLocks noGrp="1"/>
          </p:cNvSpPr>
          <p:nvPr>
            <p:ph idx="1"/>
          </p:nvPr>
        </p:nvSpPr>
        <p:spPr>
          <a:xfrm>
            <a:off x="1371599" y="1071559"/>
            <a:ext cx="10158413" cy="5314955"/>
          </a:xfrm>
        </p:spPr>
        <p:txBody>
          <a:bodyPr>
            <a:normAutofit/>
          </a:bodyPr>
          <a:lstStyle/>
          <a:p>
            <a:r>
              <a:rPr lang="en-US" sz="2400" dirty="0"/>
              <a:t>Many credit it to playwright, Israel Zangwill’s play by the same name in 1908, about a Russian-Jewish immigrant family.</a:t>
            </a:r>
          </a:p>
          <a:p>
            <a:endParaRPr lang="en-US" sz="2400" dirty="0">
              <a:latin typeface="Franklin Gothic Book" panose="020B0503020102020204" pitchFamily="34" charset="0"/>
            </a:endParaRPr>
          </a:p>
          <a:p>
            <a:r>
              <a:rPr lang="en-US" sz="2400" dirty="0">
                <a:latin typeface="Franklin Gothic Book" panose="020B0503020102020204" pitchFamily="34" charset="0"/>
              </a:rPr>
              <a:t>As early as 1845, Ralph Waldo Emerson wrote about</a:t>
            </a:r>
          </a:p>
          <a:p>
            <a:pPr marL="0" indent="0">
              <a:buNone/>
            </a:pPr>
            <a:r>
              <a:rPr lang="en-US" sz="2400" dirty="0">
                <a:latin typeface="Franklin Gothic Book" panose="020B0503020102020204" pitchFamily="34" charset="0"/>
              </a:rPr>
              <a:t>[</a:t>
            </a:r>
            <a:r>
              <a:rPr lang="en-US" sz="2400" b="0" i="0" dirty="0">
                <a:solidFill>
                  <a:srgbClr val="202122"/>
                </a:solidFill>
                <a:effectLst/>
                <a:latin typeface="Franklin Gothic Book" panose="020B0503020102020204" pitchFamily="34" charset="0"/>
              </a:rPr>
              <a:t>America as the Utopian product of a culturally and</a:t>
            </a:r>
          </a:p>
          <a:p>
            <a:pPr marL="0" indent="0">
              <a:buNone/>
            </a:pPr>
            <a:r>
              <a:rPr lang="en-US" sz="2400" b="0" i="0" dirty="0">
                <a:solidFill>
                  <a:srgbClr val="202122"/>
                </a:solidFill>
                <a:effectLst/>
                <a:latin typeface="Franklin Gothic Book" panose="020B0503020102020204" pitchFamily="34" charset="0"/>
              </a:rPr>
              <a:t>racially mixed "</a:t>
            </a:r>
            <a:r>
              <a:rPr lang="en-US" sz="2400" b="0" i="0" u="none" strike="noStrike" dirty="0">
                <a:solidFill>
                  <a:srgbClr val="FF0000"/>
                </a:solidFill>
                <a:effectLst/>
                <a:latin typeface="Franklin Gothic Book" panose="020B0503020102020204" pitchFamily="34" charset="0"/>
                <a:hlinkClick r:id="rId2" tooltip="Smelting">
                  <a:extLst>
                    <a:ext uri="{A12FA001-AC4F-418D-AE19-62706E023703}">
                      <ahyp:hlinkClr xmlns="" xmlns:ahyp="http://schemas.microsoft.com/office/drawing/2018/hyperlinkcolor" val="tx"/>
                    </a:ext>
                  </a:extLst>
                </a:hlinkClick>
              </a:rPr>
              <a:t>smelting</a:t>
            </a:r>
            <a:r>
              <a:rPr lang="en-US" sz="2400" b="0" i="0" dirty="0">
                <a:solidFill>
                  <a:srgbClr val="202122"/>
                </a:solidFill>
                <a:effectLst/>
                <a:latin typeface="Franklin Gothic Book" panose="020B0503020102020204" pitchFamily="34" charset="0"/>
              </a:rPr>
              <a:t> </a:t>
            </a:r>
            <a:r>
              <a:rPr lang="en-US" sz="2400" b="0" i="0" u="sng" dirty="0">
                <a:solidFill>
                  <a:srgbClr val="FF0000"/>
                </a:solidFill>
                <a:effectLst/>
                <a:latin typeface="Franklin Gothic Book" panose="020B0503020102020204" pitchFamily="34" charset="0"/>
              </a:rPr>
              <a:t>pot</a:t>
            </a:r>
            <a:r>
              <a:rPr lang="en-US" sz="2400" b="0" i="0" dirty="0">
                <a:solidFill>
                  <a:srgbClr val="202122"/>
                </a:solidFill>
                <a:effectLst/>
                <a:latin typeface="Franklin Gothic Book" panose="020B0503020102020204" pitchFamily="34" charset="0"/>
              </a:rPr>
              <a:t>“].</a:t>
            </a:r>
          </a:p>
          <a:p>
            <a:pPr marL="0" indent="0">
              <a:buNone/>
            </a:pPr>
            <a:endParaRPr lang="en-US" sz="2400" b="0" i="0" dirty="0">
              <a:solidFill>
                <a:srgbClr val="202122"/>
              </a:solidFill>
              <a:effectLst/>
              <a:latin typeface="Franklin Gothic Book" panose="020B0503020102020204" pitchFamily="34" charset="0"/>
            </a:endParaRPr>
          </a:p>
          <a:p>
            <a:endParaRPr lang="en-US" sz="2400" dirty="0"/>
          </a:p>
          <a:p>
            <a:r>
              <a:rPr lang="en-US" sz="2400" dirty="0"/>
              <a:t>Some say </a:t>
            </a:r>
            <a:r>
              <a:rPr lang="en-US" sz="2400"/>
              <a:t>the “melting together” </a:t>
            </a:r>
            <a:r>
              <a:rPr lang="en-US" sz="2400" dirty="0"/>
              <a:t>metaphor was in use by 1780’s.</a:t>
            </a:r>
          </a:p>
          <a:p>
            <a:r>
              <a:rPr lang="en-US" sz="2400" dirty="0"/>
              <a:t>Multiculturalism has replaced this concept with the idea of America as a “salad bowl.”</a:t>
            </a:r>
          </a:p>
          <a:p>
            <a:endParaRPr lang="en-US" sz="2400" dirty="0"/>
          </a:p>
          <a:p>
            <a:endParaRPr lang="en-US" sz="2400" dirty="0"/>
          </a:p>
        </p:txBody>
      </p:sp>
      <p:pic>
        <p:nvPicPr>
          <p:cNvPr id="4" name="Picture 3">
            <a:extLst>
              <a:ext uri="{FF2B5EF4-FFF2-40B4-BE49-F238E27FC236}">
                <a16:creationId xmlns="" xmlns:a16="http://schemas.microsoft.com/office/drawing/2014/main" id="{E77A5BB4-1609-9CFC-915B-348BF0A46693}"/>
              </a:ext>
            </a:extLst>
          </p:cNvPr>
          <p:cNvPicPr>
            <a:picLocks noChangeAspect="1"/>
          </p:cNvPicPr>
          <p:nvPr/>
        </p:nvPicPr>
        <p:blipFill>
          <a:blip r:embed="rId3"/>
          <a:stretch>
            <a:fillRect/>
          </a:stretch>
        </p:blipFill>
        <p:spPr>
          <a:xfrm>
            <a:off x="9086849" y="1471612"/>
            <a:ext cx="2328863" cy="3271838"/>
          </a:xfrm>
          <a:prstGeom prst="rect">
            <a:avLst/>
          </a:prstGeom>
        </p:spPr>
      </p:pic>
    </p:spTree>
    <p:extLst>
      <p:ext uri="{BB962C8B-B14F-4D97-AF65-F5344CB8AC3E}">
        <p14:creationId xmlns:p14="http://schemas.microsoft.com/office/powerpoint/2010/main" val="3396360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B3B682B-095C-DDA8-436B-812B52A3A697}"/>
              </a:ext>
            </a:extLst>
          </p:cNvPr>
          <p:cNvSpPr>
            <a:spLocks noGrp="1"/>
          </p:cNvSpPr>
          <p:nvPr>
            <p:ph type="title"/>
          </p:nvPr>
        </p:nvSpPr>
        <p:spPr>
          <a:xfrm>
            <a:off x="1371600" y="685800"/>
            <a:ext cx="9601200" cy="871538"/>
          </a:xfrm>
        </p:spPr>
        <p:txBody>
          <a:bodyPr/>
          <a:lstStyle/>
          <a:p>
            <a:r>
              <a:rPr lang="en-US" dirty="0"/>
              <a:t>Winning, equipping, and assimilating!</a:t>
            </a:r>
          </a:p>
        </p:txBody>
      </p:sp>
      <p:sp>
        <p:nvSpPr>
          <p:cNvPr id="3" name="Content Placeholder 2">
            <a:extLst>
              <a:ext uri="{FF2B5EF4-FFF2-40B4-BE49-F238E27FC236}">
                <a16:creationId xmlns="" xmlns:a16="http://schemas.microsoft.com/office/drawing/2014/main" id="{988C5417-BCB4-2B30-D12D-3DE0AD3A55FB}"/>
              </a:ext>
            </a:extLst>
          </p:cNvPr>
          <p:cNvSpPr>
            <a:spLocks noGrp="1"/>
          </p:cNvSpPr>
          <p:nvPr>
            <p:ph idx="1"/>
          </p:nvPr>
        </p:nvSpPr>
        <p:spPr>
          <a:xfrm>
            <a:off x="1371600" y="1557337"/>
            <a:ext cx="10172700" cy="5172076"/>
          </a:xfrm>
        </p:spPr>
        <p:txBody>
          <a:bodyPr>
            <a:normAutofit/>
          </a:bodyPr>
          <a:lstStyle/>
          <a:p>
            <a:r>
              <a:rPr lang="en-US" sz="2400" dirty="0"/>
              <a:t>The strategy of the Church has typically been…</a:t>
            </a:r>
          </a:p>
          <a:p>
            <a:pPr lvl="1"/>
            <a:r>
              <a:rPr lang="en-US" sz="2400" dirty="0"/>
              <a:t>First, we do the evangelism.</a:t>
            </a:r>
          </a:p>
          <a:p>
            <a:pPr lvl="1"/>
            <a:r>
              <a:rPr lang="en-US" sz="2400" dirty="0"/>
              <a:t>Then we do the discipleship.</a:t>
            </a:r>
          </a:p>
          <a:p>
            <a:pPr lvl="1"/>
            <a:r>
              <a:rPr lang="en-US" sz="2400" dirty="0"/>
              <a:t>Finally, people are to be “assimilated” into the corporate Church.</a:t>
            </a:r>
          </a:p>
          <a:p>
            <a:r>
              <a:rPr lang="en-US" sz="2400" dirty="0"/>
              <a:t>Problem is – discipleship takes a while.</a:t>
            </a:r>
          </a:p>
          <a:p>
            <a:r>
              <a:rPr lang="en-US" sz="2400" dirty="0"/>
              <a:t>Assimilation often can’t wait that long!</a:t>
            </a:r>
          </a:p>
          <a:p>
            <a:pPr marL="0" indent="0">
              <a:buNone/>
            </a:pPr>
            <a:endParaRPr lang="en-US" sz="2400" dirty="0"/>
          </a:p>
          <a:p>
            <a:pPr marL="0" indent="0">
              <a:buNone/>
            </a:pPr>
            <a:endParaRPr lang="en-US" sz="2400" dirty="0"/>
          </a:p>
        </p:txBody>
      </p:sp>
      <p:pic>
        <p:nvPicPr>
          <p:cNvPr id="5" name="Picture 4">
            <a:extLst>
              <a:ext uri="{FF2B5EF4-FFF2-40B4-BE49-F238E27FC236}">
                <a16:creationId xmlns="" xmlns:a16="http://schemas.microsoft.com/office/drawing/2014/main" id="{14CB8516-F028-6A8D-9F40-07AD5CE2A5A4}"/>
              </a:ext>
            </a:extLst>
          </p:cNvPr>
          <p:cNvPicPr>
            <a:picLocks noChangeAspect="1"/>
          </p:cNvPicPr>
          <p:nvPr/>
        </p:nvPicPr>
        <p:blipFill>
          <a:blip r:embed="rId2"/>
          <a:stretch>
            <a:fillRect/>
          </a:stretch>
        </p:blipFill>
        <p:spPr>
          <a:xfrm>
            <a:off x="7213073" y="4143375"/>
            <a:ext cx="4145490" cy="2456019"/>
          </a:xfrm>
          <a:prstGeom prst="rect">
            <a:avLst/>
          </a:prstGeom>
        </p:spPr>
      </p:pic>
      <p:pic>
        <p:nvPicPr>
          <p:cNvPr id="7" name="Picture 6">
            <a:extLst>
              <a:ext uri="{FF2B5EF4-FFF2-40B4-BE49-F238E27FC236}">
                <a16:creationId xmlns="" xmlns:a16="http://schemas.microsoft.com/office/drawing/2014/main" id="{9D7E66F8-5AAC-73C0-191A-5D825F519480}"/>
              </a:ext>
            </a:extLst>
          </p:cNvPr>
          <p:cNvPicPr>
            <a:picLocks noChangeAspect="1"/>
          </p:cNvPicPr>
          <p:nvPr/>
        </p:nvPicPr>
        <p:blipFill>
          <a:blip r:embed="rId3"/>
          <a:stretch>
            <a:fillRect/>
          </a:stretch>
        </p:blipFill>
        <p:spPr>
          <a:xfrm>
            <a:off x="2157413" y="4410074"/>
            <a:ext cx="3671887" cy="2183279"/>
          </a:xfrm>
          <a:prstGeom prst="rect">
            <a:avLst/>
          </a:prstGeom>
        </p:spPr>
      </p:pic>
    </p:spTree>
    <p:extLst>
      <p:ext uri="{BB962C8B-B14F-4D97-AF65-F5344CB8AC3E}">
        <p14:creationId xmlns:p14="http://schemas.microsoft.com/office/powerpoint/2010/main" val="4258131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75D385D-05E1-0129-EF2B-139AF3643332}"/>
              </a:ext>
            </a:extLst>
          </p:cNvPr>
          <p:cNvSpPr>
            <a:spLocks noGrp="1"/>
          </p:cNvSpPr>
          <p:nvPr>
            <p:ph type="title"/>
          </p:nvPr>
        </p:nvSpPr>
        <p:spPr>
          <a:xfrm>
            <a:off x="1371600" y="685800"/>
            <a:ext cx="9601200" cy="642938"/>
          </a:xfrm>
        </p:spPr>
        <p:txBody>
          <a:bodyPr>
            <a:normAutofit fontScale="90000"/>
          </a:bodyPr>
          <a:lstStyle/>
          <a:p>
            <a:r>
              <a:rPr lang="en-US" dirty="0"/>
              <a:t>What did Jesus do at age 23,25,28?</a:t>
            </a:r>
            <a:br>
              <a:rPr lang="en-US" dirty="0"/>
            </a:br>
            <a:endParaRPr lang="en-US" dirty="0"/>
          </a:p>
        </p:txBody>
      </p:sp>
      <p:sp>
        <p:nvSpPr>
          <p:cNvPr id="3" name="Content Placeholder 2">
            <a:extLst>
              <a:ext uri="{FF2B5EF4-FFF2-40B4-BE49-F238E27FC236}">
                <a16:creationId xmlns="" xmlns:a16="http://schemas.microsoft.com/office/drawing/2014/main" id="{47E75EF2-3A22-0C23-0CCA-9D4A61E60E29}"/>
              </a:ext>
            </a:extLst>
          </p:cNvPr>
          <p:cNvSpPr>
            <a:spLocks noGrp="1"/>
          </p:cNvSpPr>
          <p:nvPr>
            <p:ph idx="1"/>
          </p:nvPr>
        </p:nvSpPr>
        <p:spPr>
          <a:xfrm>
            <a:off x="1371600" y="1633538"/>
            <a:ext cx="10072688" cy="4678362"/>
          </a:xfrm>
        </p:spPr>
        <p:txBody>
          <a:bodyPr>
            <a:normAutofit fontScale="92500" lnSpcReduction="10000"/>
          </a:bodyPr>
          <a:lstStyle/>
          <a:p>
            <a:r>
              <a:rPr lang="en-US" sz="2400" dirty="0">
                <a:hlinkClick r:id="rId2"/>
              </a:rPr>
              <a:t>https://www.facebook.com/steve.lindemuth.1/posts/pfbid02KFKCXf4DFitRVYMKXHTep2iLr6x81JzGn3WxnBVeLAWbDPB8pT5F73KsvUaaWoCXl?notif_id=1721868300828977&amp;notif_t=feedback_reaction_generic&amp;ref=notif</a:t>
            </a:r>
            <a:endParaRPr lang="en-US" sz="2400" dirty="0"/>
          </a:p>
          <a:p>
            <a:r>
              <a:rPr lang="en-US" sz="2400" dirty="0"/>
              <a:t>Carpenter, carpenter, better carpenter!!</a:t>
            </a:r>
          </a:p>
          <a:p>
            <a:r>
              <a:rPr lang="en-US" sz="2400" dirty="0"/>
              <a:t>Jesus almost made it his ambition to lead a quiet life and work hard with his hands.</a:t>
            </a:r>
          </a:p>
          <a:p>
            <a:r>
              <a:rPr lang="en-US" sz="2400" dirty="0"/>
              <a:t>“He who is faithful in little, will be faithful in much.”  (Luke 16:10)</a:t>
            </a:r>
          </a:p>
          <a:p>
            <a:r>
              <a:rPr lang="en-US" sz="2400" dirty="0"/>
              <a:t>“The passion in young people is great!...But, you’ve go to be faithful in the little, before you’re a voice to the world.”</a:t>
            </a:r>
          </a:p>
          <a:p>
            <a:r>
              <a:rPr lang="en-US" sz="2400" dirty="0"/>
              <a:t>“We’ve got a lot of people clamoring to be voices.  We need fewer voices and better examples…”  </a:t>
            </a:r>
          </a:p>
          <a:p>
            <a:pPr lvl="1"/>
            <a:r>
              <a:rPr lang="en-US" sz="2400" dirty="0"/>
              <a:t>Francis Chan </a:t>
            </a:r>
          </a:p>
        </p:txBody>
      </p:sp>
    </p:spTree>
    <p:extLst>
      <p:ext uri="{BB962C8B-B14F-4D97-AF65-F5344CB8AC3E}">
        <p14:creationId xmlns:p14="http://schemas.microsoft.com/office/powerpoint/2010/main" val="2906645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F2C14F8-A227-C289-3CFF-73E67C060FDC}"/>
              </a:ext>
            </a:extLst>
          </p:cNvPr>
          <p:cNvSpPr>
            <a:spLocks noGrp="1"/>
          </p:cNvSpPr>
          <p:nvPr>
            <p:ph type="title"/>
          </p:nvPr>
        </p:nvSpPr>
        <p:spPr>
          <a:xfrm>
            <a:off x="1371599" y="344983"/>
            <a:ext cx="10487025" cy="6370141"/>
          </a:xfrm>
        </p:spPr>
        <p:txBody>
          <a:bodyPr>
            <a:normAutofit/>
          </a:bodyPr>
          <a:lstStyle/>
          <a:p>
            <a:pPr marL="571500" indent="-571500">
              <a:buFont typeface="Wingdings" panose="05000000000000000000" pitchFamily="2" charset="2"/>
              <a:buChar char="§"/>
            </a:pPr>
            <a:r>
              <a:rPr lang="en-US" dirty="0"/>
              <a:t>Discipleship and Assimilation need to happen simultaneously!</a:t>
            </a:r>
            <a:br>
              <a:rPr lang="en-US" dirty="0"/>
            </a:br>
            <a:r>
              <a:rPr lang="en-US" sz="2700" dirty="0"/>
              <a:t>Young Christians need to be mentored in both the </a:t>
            </a:r>
            <a:r>
              <a:rPr lang="en-US" sz="2700" u="sng" dirty="0">
                <a:solidFill>
                  <a:srgbClr val="FF0000"/>
                </a:solidFill>
              </a:rPr>
              <a:t>spiritual</a:t>
            </a:r>
            <a:r>
              <a:rPr lang="en-US" sz="2700" dirty="0"/>
              <a:t> </a:t>
            </a:r>
            <a:r>
              <a:rPr lang="en-US" sz="2700" u="sng" dirty="0">
                <a:solidFill>
                  <a:srgbClr val="FF0000"/>
                </a:solidFill>
              </a:rPr>
              <a:t>disciplines</a:t>
            </a:r>
            <a:r>
              <a:rPr lang="en-US" sz="2700" dirty="0"/>
              <a:t> and in actual </a:t>
            </a:r>
            <a:r>
              <a:rPr lang="en-US" sz="2700" u="sng" dirty="0">
                <a:solidFill>
                  <a:srgbClr val="FF0000"/>
                </a:solidFill>
              </a:rPr>
              <a:t>ministry</a:t>
            </a:r>
            <a:r>
              <a:rPr lang="en-US" sz="2700" dirty="0"/>
              <a:t> experience.</a:t>
            </a:r>
            <a:br>
              <a:rPr lang="en-US" sz="2700" dirty="0"/>
            </a:br>
            <a:r>
              <a:rPr lang="en-US" sz="2700" dirty="0"/>
              <a:t/>
            </a:r>
            <a:br>
              <a:rPr lang="en-US" sz="2700" dirty="0"/>
            </a:br>
            <a:r>
              <a:rPr lang="en-US" sz="2700" dirty="0"/>
              <a:t>We need to be </a:t>
            </a:r>
            <a:r>
              <a:rPr lang="en-US" sz="2700" dirty="0">
                <a:solidFill>
                  <a:srgbClr val="FF0000"/>
                </a:solidFill>
              </a:rPr>
              <a:t>teaching</a:t>
            </a:r>
            <a:r>
              <a:rPr lang="en-US" sz="2700" dirty="0"/>
              <a:t> the basics about our faith, as well as providing opportunities for those to </a:t>
            </a:r>
            <a:r>
              <a:rPr lang="en-US" sz="2700" dirty="0">
                <a:solidFill>
                  <a:srgbClr val="FF0000"/>
                </a:solidFill>
              </a:rPr>
              <a:t>minister</a:t>
            </a:r>
            <a:r>
              <a:rPr lang="en-US" sz="2700" dirty="0"/>
              <a:t> in the faith.</a:t>
            </a:r>
            <a:r>
              <a:rPr lang="en-US" dirty="0"/>
              <a:t/>
            </a:r>
            <a:br>
              <a:rPr lang="en-US" dirty="0"/>
            </a:br>
            <a:endParaRPr lang="en-US" dirty="0"/>
          </a:p>
        </p:txBody>
      </p:sp>
      <p:pic>
        <p:nvPicPr>
          <p:cNvPr id="5" name="Content Placeholder 4">
            <a:extLst>
              <a:ext uri="{FF2B5EF4-FFF2-40B4-BE49-F238E27FC236}">
                <a16:creationId xmlns="" xmlns:a16="http://schemas.microsoft.com/office/drawing/2014/main" id="{62D40909-9CEF-2FF0-ED03-4E70B6D6B17D}"/>
              </a:ext>
            </a:extLst>
          </p:cNvPr>
          <p:cNvPicPr>
            <a:picLocks noGrp="1" noChangeAspect="1"/>
          </p:cNvPicPr>
          <p:nvPr>
            <p:ph idx="1"/>
          </p:nvPr>
        </p:nvPicPr>
        <p:blipFill>
          <a:blip r:embed="rId2"/>
          <a:stretch>
            <a:fillRect/>
          </a:stretch>
        </p:blipFill>
        <p:spPr>
          <a:xfrm>
            <a:off x="7445616" y="3881734"/>
            <a:ext cx="3512897" cy="2631282"/>
          </a:xfrm>
        </p:spPr>
      </p:pic>
      <p:pic>
        <p:nvPicPr>
          <p:cNvPr id="9" name="Picture 8">
            <a:extLst>
              <a:ext uri="{FF2B5EF4-FFF2-40B4-BE49-F238E27FC236}">
                <a16:creationId xmlns="" xmlns:a16="http://schemas.microsoft.com/office/drawing/2014/main" id="{B8B56E1B-2AA9-3776-18A6-AB9559497C41}"/>
              </a:ext>
            </a:extLst>
          </p:cNvPr>
          <p:cNvPicPr>
            <a:picLocks noChangeAspect="1"/>
          </p:cNvPicPr>
          <p:nvPr/>
        </p:nvPicPr>
        <p:blipFill>
          <a:blip r:embed="rId3"/>
          <a:stretch>
            <a:fillRect/>
          </a:stretch>
        </p:blipFill>
        <p:spPr>
          <a:xfrm>
            <a:off x="1371599" y="3881734"/>
            <a:ext cx="4677836" cy="2631283"/>
          </a:xfrm>
          <a:prstGeom prst="rect">
            <a:avLst/>
          </a:prstGeom>
        </p:spPr>
      </p:pic>
    </p:spTree>
    <p:extLst>
      <p:ext uri="{BB962C8B-B14F-4D97-AF65-F5344CB8AC3E}">
        <p14:creationId xmlns:p14="http://schemas.microsoft.com/office/powerpoint/2010/main" val="2058356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EE9046AF-02B9-8266-E6D6-A4E19750185B}"/>
              </a:ext>
            </a:extLst>
          </p:cNvPr>
          <p:cNvSpPr>
            <a:spLocks noGrp="1"/>
          </p:cNvSpPr>
          <p:nvPr>
            <p:ph idx="1"/>
          </p:nvPr>
        </p:nvSpPr>
        <p:spPr>
          <a:xfrm>
            <a:off x="1371600" y="271463"/>
            <a:ext cx="10215564" cy="6350793"/>
          </a:xfrm>
        </p:spPr>
        <p:txBody>
          <a:bodyPr>
            <a:normAutofit/>
          </a:bodyPr>
          <a:lstStyle/>
          <a:p>
            <a:pPr marL="0" indent="0">
              <a:buNone/>
            </a:pPr>
            <a:r>
              <a:rPr lang="en-US" sz="4400" dirty="0"/>
              <a:t>Is the Church doing an adequate job with assimilation today?</a:t>
            </a:r>
          </a:p>
          <a:p>
            <a:pPr marL="0" indent="0">
              <a:buNone/>
            </a:pPr>
            <a:endParaRPr lang="en-US" b="1" i="0" dirty="0">
              <a:solidFill>
                <a:srgbClr val="FFFFFF"/>
              </a:solidFill>
              <a:effectLst/>
              <a:highlight>
                <a:srgbClr val="E2013B"/>
              </a:highlight>
            </a:endParaRPr>
          </a:p>
          <a:p>
            <a:pPr marL="0" indent="0">
              <a:buNone/>
            </a:pPr>
            <a:r>
              <a:rPr lang="en-US" sz="4400" b="1" i="0" dirty="0">
                <a:solidFill>
                  <a:srgbClr val="FFFFFF"/>
                </a:solidFill>
                <a:effectLst/>
                <a:highlight>
                  <a:srgbClr val="E2013B"/>
                </a:highlight>
                <a:latin typeface="Segoe UI Historic" panose="020B0502040204020203" pitchFamily="34" charset="0"/>
              </a:rPr>
              <a:t>Heaven has a wall, a gate and a strict immigration policy.  Hell has open borders.</a:t>
            </a:r>
          </a:p>
        </p:txBody>
      </p:sp>
      <p:pic>
        <p:nvPicPr>
          <p:cNvPr id="5" name="Picture 4">
            <a:extLst>
              <a:ext uri="{FF2B5EF4-FFF2-40B4-BE49-F238E27FC236}">
                <a16:creationId xmlns="" xmlns:a16="http://schemas.microsoft.com/office/drawing/2014/main" id="{D8E31F9A-A2C5-7544-39E2-7C8FFD0EEACD}"/>
              </a:ext>
            </a:extLst>
          </p:cNvPr>
          <p:cNvPicPr>
            <a:picLocks noChangeAspect="1"/>
          </p:cNvPicPr>
          <p:nvPr/>
        </p:nvPicPr>
        <p:blipFill>
          <a:blip r:embed="rId2"/>
          <a:stretch>
            <a:fillRect/>
          </a:stretch>
        </p:blipFill>
        <p:spPr>
          <a:xfrm>
            <a:off x="4986338" y="3829050"/>
            <a:ext cx="5834061" cy="2600831"/>
          </a:xfrm>
          <a:prstGeom prst="rect">
            <a:avLst/>
          </a:prstGeom>
        </p:spPr>
      </p:pic>
    </p:spTree>
    <p:extLst>
      <p:ext uri="{BB962C8B-B14F-4D97-AF65-F5344CB8AC3E}">
        <p14:creationId xmlns:p14="http://schemas.microsoft.com/office/powerpoint/2010/main" val="622621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 xmlns:a16="http://schemas.microsoft.com/office/drawing/2014/main" id="{D74C26C8-C613-D854-1B24-ECA11525373F}"/>
              </a:ext>
            </a:extLst>
          </p:cNvPr>
          <p:cNvPicPr>
            <a:picLocks noGrp="1" noChangeAspect="1"/>
          </p:cNvPicPr>
          <p:nvPr>
            <p:ph idx="1"/>
          </p:nvPr>
        </p:nvPicPr>
        <p:blipFill>
          <a:blip r:embed="rId2"/>
          <a:stretch>
            <a:fillRect/>
          </a:stretch>
        </p:blipFill>
        <p:spPr>
          <a:xfrm>
            <a:off x="1504354" y="253801"/>
            <a:ext cx="9525596" cy="6350397"/>
          </a:xfrm>
        </p:spPr>
      </p:pic>
      <p:sp>
        <p:nvSpPr>
          <p:cNvPr id="3" name="TextBox 2">
            <a:extLst>
              <a:ext uri="{FF2B5EF4-FFF2-40B4-BE49-F238E27FC236}">
                <a16:creationId xmlns="" xmlns:a16="http://schemas.microsoft.com/office/drawing/2014/main" id="{D294C28E-C84C-ECB4-62F7-8612DBC255C3}"/>
              </a:ext>
            </a:extLst>
          </p:cNvPr>
          <p:cNvSpPr txBox="1"/>
          <p:nvPr/>
        </p:nvSpPr>
        <p:spPr>
          <a:xfrm>
            <a:off x="1932385" y="472560"/>
            <a:ext cx="6093618" cy="400110"/>
          </a:xfrm>
          <a:prstGeom prst="rect">
            <a:avLst/>
          </a:prstGeom>
          <a:noFill/>
        </p:spPr>
        <p:txBody>
          <a:bodyPr wrap="square">
            <a:spAutoFit/>
          </a:bodyPr>
          <a:lstStyle/>
          <a:p>
            <a:r>
              <a:rPr lang="en-US" sz="2000" b="1" dirty="0"/>
              <a:t>Acts 17:16-34  (In Athens)</a:t>
            </a:r>
          </a:p>
        </p:txBody>
      </p:sp>
    </p:spTree>
    <p:extLst>
      <p:ext uri="{BB962C8B-B14F-4D97-AF65-F5344CB8AC3E}">
        <p14:creationId xmlns:p14="http://schemas.microsoft.com/office/powerpoint/2010/main" val="2430583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2A23EC2-BC23-22E1-BD0E-328E2D366A34}"/>
              </a:ext>
            </a:extLst>
          </p:cNvPr>
          <p:cNvSpPr>
            <a:spLocks noGrp="1"/>
          </p:cNvSpPr>
          <p:nvPr>
            <p:ph type="title"/>
          </p:nvPr>
        </p:nvSpPr>
        <p:spPr>
          <a:xfrm>
            <a:off x="1371600" y="376237"/>
            <a:ext cx="9601200" cy="1485900"/>
          </a:xfrm>
        </p:spPr>
        <p:txBody>
          <a:bodyPr>
            <a:normAutofit/>
          </a:bodyPr>
          <a:lstStyle/>
          <a:p>
            <a:r>
              <a:rPr lang="en-US" sz="2400" b="0" i="0" dirty="0">
                <a:solidFill>
                  <a:srgbClr val="FF0000"/>
                </a:solidFill>
                <a:effectLst/>
                <a:highlight>
                  <a:srgbClr val="FFFFFF"/>
                </a:highlight>
                <a:latin typeface="system-ui"/>
              </a:rPr>
              <a:t>“People of Athens! I see that in every way you are </a:t>
            </a:r>
            <a:r>
              <a:rPr lang="en-US" sz="2400" b="1" i="0" dirty="0">
                <a:solidFill>
                  <a:srgbClr val="FF0000"/>
                </a:solidFill>
                <a:effectLst/>
                <a:highlight>
                  <a:srgbClr val="FFFFFF"/>
                </a:highlight>
                <a:latin typeface="system-ui"/>
              </a:rPr>
              <a:t>very</a:t>
            </a:r>
            <a:r>
              <a:rPr lang="en-US" sz="2400" b="0" i="0" dirty="0">
                <a:solidFill>
                  <a:srgbClr val="FF0000"/>
                </a:solidFill>
                <a:effectLst/>
                <a:highlight>
                  <a:srgbClr val="FFFFFF"/>
                </a:highlight>
                <a:latin typeface="system-ui"/>
              </a:rPr>
              <a:t> </a:t>
            </a:r>
            <a:r>
              <a:rPr lang="en-US" sz="2400" b="1" i="0" dirty="0">
                <a:solidFill>
                  <a:srgbClr val="FF0000"/>
                </a:solidFill>
                <a:effectLst/>
                <a:highlight>
                  <a:srgbClr val="FFFFFF"/>
                </a:highlight>
                <a:latin typeface="system-ui"/>
              </a:rPr>
              <a:t>religious</a:t>
            </a:r>
            <a:r>
              <a:rPr lang="en-US" sz="2400" b="0" i="0" dirty="0">
                <a:solidFill>
                  <a:srgbClr val="FF0000"/>
                </a:solidFill>
                <a:effectLst/>
                <a:highlight>
                  <a:srgbClr val="FFFFFF"/>
                </a:highlight>
                <a:latin typeface="system-ui"/>
              </a:rPr>
              <a:t>. </a:t>
            </a:r>
            <a:r>
              <a:rPr lang="en-US" sz="2400" b="1" i="0" baseline="30000" dirty="0">
                <a:solidFill>
                  <a:srgbClr val="FF0000"/>
                </a:solidFill>
                <a:effectLst/>
                <a:highlight>
                  <a:srgbClr val="FFFFFF"/>
                </a:highlight>
                <a:latin typeface="system-ui"/>
              </a:rPr>
              <a:t>23 </a:t>
            </a:r>
            <a:r>
              <a:rPr lang="en-US" sz="2400" b="0" i="0" dirty="0">
                <a:solidFill>
                  <a:srgbClr val="FF0000"/>
                </a:solidFill>
                <a:effectLst/>
                <a:highlight>
                  <a:srgbClr val="FFFFFF"/>
                </a:highlight>
                <a:latin typeface="system-ui"/>
              </a:rPr>
              <a:t>For as I walked around and looked carefully at your objects of worship, I even found an altar with this inscription: </a:t>
            </a:r>
            <a:r>
              <a:rPr lang="en-US" sz="2400" b="1" i="0" cap="small" dirty="0">
                <a:solidFill>
                  <a:srgbClr val="FF0000"/>
                </a:solidFill>
                <a:effectLst/>
                <a:highlight>
                  <a:srgbClr val="FFFFFF"/>
                </a:highlight>
                <a:latin typeface="system-ui"/>
              </a:rPr>
              <a:t>to an unknown god</a:t>
            </a:r>
            <a:r>
              <a:rPr lang="en-US" sz="2400" b="0" i="0" dirty="0">
                <a:solidFill>
                  <a:srgbClr val="FF0000"/>
                </a:solidFill>
                <a:effectLst/>
                <a:highlight>
                  <a:srgbClr val="FFFFFF"/>
                </a:highlight>
                <a:latin typeface="system-ui"/>
              </a:rPr>
              <a:t>. So you are ignorant of the very thing you worship—and this is what I am going to proclaim to you.”</a:t>
            </a:r>
            <a:endParaRPr lang="en-US" sz="2400" dirty="0">
              <a:solidFill>
                <a:srgbClr val="FF0000"/>
              </a:solidFill>
            </a:endParaRPr>
          </a:p>
        </p:txBody>
      </p:sp>
      <p:sp>
        <p:nvSpPr>
          <p:cNvPr id="3" name="Content Placeholder 2">
            <a:extLst>
              <a:ext uri="{FF2B5EF4-FFF2-40B4-BE49-F238E27FC236}">
                <a16:creationId xmlns="" xmlns:a16="http://schemas.microsoft.com/office/drawing/2014/main" id="{EB27A874-A690-7A57-C7D9-EF3449610C20}"/>
              </a:ext>
            </a:extLst>
          </p:cNvPr>
          <p:cNvSpPr>
            <a:spLocks noGrp="1"/>
          </p:cNvSpPr>
          <p:nvPr>
            <p:ph idx="1"/>
          </p:nvPr>
        </p:nvSpPr>
        <p:spPr>
          <a:xfrm>
            <a:off x="1371600" y="1908174"/>
            <a:ext cx="9601200" cy="4449763"/>
          </a:xfrm>
        </p:spPr>
        <p:txBody>
          <a:bodyPr>
            <a:normAutofit fontScale="85000" lnSpcReduction="20000"/>
          </a:bodyPr>
          <a:lstStyle/>
          <a:p>
            <a:r>
              <a:rPr lang="en-US" sz="2600" dirty="0"/>
              <a:t>Paul is speaking in a </a:t>
            </a:r>
            <a:r>
              <a:rPr lang="en-US" sz="2600" u="sng" dirty="0"/>
              <a:t>complimentary</a:t>
            </a:r>
            <a:r>
              <a:rPr lang="en-US" sz="2600" dirty="0"/>
              <a:t> way.</a:t>
            </a:r>
          </a:p>
          <a:p>
            <a:pPr lvl="1"/>
            <a:r>
              <a:rPr lang="en-US" sz="2600" dirty="0"/>
              <a:t>He is trying to build some common ground with the people of Athens.</a:t>
            </a:r>
          </a:p>
          <a:p>
            <a:pPr lvl="1"/>
            <a:r>
              <a:rPr lang="en-US" sz="2600" dirty="0"/>
              <a:t>The Greek meaning is ‘fearing evil spirits’  (very religious).</a:t>
            </a:r>
          </a:p>
          <a:p>
            <a:pPr marL="530352" lvl="1" indent="0">
              <a:buNone/>
            </a:pPr>
            <a:endParaRPr lang="en-US" sz="2600" dirty="0"/>
          </a:p>
          <a:p>
            <a:r>
              <a:rPr lang="en-US" sz="2600" dirty="0"/>
              <a:t>The Athenians had built an altar to an “unknown god,” for fear of either missing blessings, or receiving punishment (Life Appl. B Comm.)</a:t>
            </a:r>
          </a:p>
          <a:p>
            <a:r>
              <a:rPr lang="en-US" sz="2600" dirty="0"/>
              <a:t>How many times do we only speak to God when we are seeking either </a:t>
            </a:r>
            <a:r>
              <a:rPr lang="en-US" sz="2600" b="1" dirty="0"/>
              <a:t>blessing</a:t>
            </a:r>
            <a:r>
              <a:rPr lang="en-US" sz="2600" dirty="0"/>
              <a:t> or </a:t>
            </a:r>
            <a:r>
              <a:rPr lang="en-US" sz="2600" b="1" dirty="0"/>
              <a:t>mercy</a:t>
            </a:r>
            <a:r>
              <a:rPr lang="en-US" sz="2600" dirty="0"/>
              <a:t>?  </a:t>
            </a:r>
          </a:p>
          <a:p>
            <a:r>
              <a:rPr lang="en-US" sz="2600" dirty="0">
                <a:hlinkClick r:id="rId2"/>
              </a:rPr>
              <a:t>https://www.instagram.com/reel/C9FPvrAOuYw/?igsh=djRqbnJhbDZpcGk0</a:t>
            </a:r>
            <a:endParaRPr lang="en-US" sz="2600" dirty="0"/>
          </a:p>
          <a:p>
            <a:pPr lvl="1"/>
            <a:r>
              <a:rPr lang="en-US" sz="2600" dirty="0"/>
              <a:t>Are we many times not unlike the Athenians?</a:t>
            </a:r>
          </a:p>
          <a:p>
            <a:pPr lvl="1"/>
            <a:r>
              <a:rPr lang="en-US" sz="2600" dirty="0"/>
              <a:t>We worship God, all the while being very ignorant of His true character.</a:t>
            </a:r>
          </a:p>
          <a:p>
            <a:pPr lvl="1"/>
            <a:r>
              <a:rPr lang="en-US" sz="2600" dirty="0"/>
              <a:t>Talk with God even when “you don’t want nothing” </a:t>
            </a:r>
          </a:p>
          <a:p>
            <a:pPr marL="530352" lvl="1" indent="0">
              <a:buNone/>
            </a:pPr>
            <a:r>
              <a:rPr lang="en-US" dirty="0"/>
              <a:t> </a:t>
            </a:r>
          </a:p>
        </p:txBody>
      </p:sp>
    </p:spTree>
    <p:extLst>
      <p:ext uri="{BB962C8B-B14F-4D97-AF65-F5344CB8AC3E}">
        <p14:creationId xmlns:p14="http://schemas.microsoft.com/office/powerpoint/2010/main" val="1978053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B9E1796-93B1-8C80-E1CE-7060370502A5}"/>
              </a:ext>
            </a:extLst>
          </p:cNvPr>
          <p:cNvSpPr>
            <a:spLocks noGrp="1"/>
          </p:cNvSpPr>
          <p:nvPr>
            <p:ph type="title"/>
          </p:nvPr>
        </p:nvSpPr>
        <p:spPr>
          <a:xfrm>
            <a:off x="1371600" y="685800"/>
            <a:ext cx="9601200" cy="1443038"/>
          </a:xfrm>
        </p:spPr>
        <p:txBody>
          <a:bodyPr>
            <a:normAutofit fontScale="90000"/>
          </a:bodyPr>
          <a:lstStyle/>
          <a:p>
            <a:r>
              <a:rPr lang="en-US" sz="2200" b="1" i="0" baseline="30000" dirty="0">
                <a:solidFill>
                  <a:srgbClr val="000000"/>
                </a:solidFill>
                <a:effectLst/>
                <a:highlight>
                  <a:srgbClr val="FFFFFF"/>
                </a:highlight>
                <a:latin typeface="system-ui"/>
              </a:rPr>
              <a:t>15 </a:t>
            </a:r>
            <a:r>
              <a:rPr lang="en-US" sz="2200" b="0" i="0" dirty="0">
                <a:solidFill>
                  <a:srgbClr val="000000"/>
                </a:solidFill>
                <a:effectLst/>
                <a:highlight>
                  <a:srgbClr val="FFFFFF"/>
                </a:highlight>
                <a:latin typeface="system-ui"/>
              </a:rPr>
              <a:t>The Son is the image of the invisible God, the firstborn over all creation. </a:t>
            </a:r>
            <a:r>
              <a:rPr lang="en-US" sz="2200" b="1" i="0" baseline="30000" dirty="0">
                <a:solidFill>
                  <a:srgbClr val="000000"/>
                </a:solidFill>
                <a:effectLst/>
                <a:highlight>
                  <a:srgbClr val="FFFFFF"/>
                </a:highlight>
                <a:latin typeface="system-ui"/>
              </a:rPr>
              <a:t>16 </a:t>
            </a:r>
            <a:r>
              <a:rPr lang="en-US" sz="2200" b="0" i="0" dirty="0">
                <a:solidFill>
                  <a:srgbClr val="000000"/>
                </a:solidFill>
                <a:effectLst/>
                <a:highlight>
                  <a:srgbClr val="FFFFFF"/>
                </a:highlight>
                <a:latin typeface="system-ui"/>
              </a:rPr>
              <a:t>For in him all things were created: things in heaven and on earth, visible and invisible, whether thrones or powers or rulers or authorities; all things have been created through him and for him. </a:t>
            </a:r>
            <a:r>
              <a:rPr lang="en-US" sz="2200" b="1" i="0" baseline="30000" dirty="0">
                <a:solidFill>
                  <a:srgbClr val="000000"/>
                </a:solidFill>
                <a:effectLst/>
                <a:highlight>
                  <a:srgbClr val="FFFFFF"/>
                </a:highlight>
                <a:latin typeface="system-ui"/>
              </a:rPr>
              <a:t>17 </a:t>
            </a:r>
            <a:r>
              <a:rPr lang="en-US" sz="2200" b="0" i="0" dirty="0">
                <a:solidFill>
                  <a:srgbClr val="000000"/>
                </a:solidFill>
                <a:effectLst/>
                <a:highlight>
                  <a:srgbClr val="FFFFFF"/>
                </a:highlight>
                <a:latin typeface="system-ui"/>
              </a:rPr>
              <a:t>He is before all things, and in him all things hold together.  (Col. 1:15-17)</a:t>
            </a:r>
            <a:r>
              <a:rPr lang="en-US" sz="2000" dirty="0"/>
              <a:t/>
            </a:r>
            <a:br>
              <a:rPr lang="en-US" sz="2000" dirty="0"/>
            </a:br>
            <a:endParaRPr lang="en-US" sz="2000" dirty="0"/>
          </a:p>
        </p:txBody>
      </p:sp>
      <p:pic>
        <p:nvPicPr>
          <p:cNvPr id="5" name="Content Placeholder 4">
            <a:extLst>
              <a:ext uri="{FF2B5EF4-FFF2-40B4-BE49-F238E27FC236}">
                <a16:creationId xmlns="" xmlns:a16="http://schemas.microsoft.com/office/drawing/2014/main" id="{1CBC9732-EEE8-E591-06B9-E090EEFDB16D}"/>
              </a:ext>
            </a:extLst>
          </p:cNvPr>
          <p:cNvPicPr>
            <a:picLocks noGrp="1" noChangeAspect="1"/>
          </p:cNvPicPr>
          <p:nvPr>
            <p:ph idx="1"/>
          </p:nvPr>
        </p:nvPicPr>
        <p:blipFill>
          <a:blip r:embed="rId2"/>
          <a:stretch>
            <a:fillRect/>
          </a:stretch>
        </p:blipFill>
        <p:spPr>
          <a:xfrm>
            <a:off x="2143126" y="1912263"/>
            <a:ext cx="8276544" cy="4731425"/>
          </a:xfrm>
        </p:spPr>
      </p:pic>
    </p:spTree>
    <p:extLst>
      <p:ext uri="{BB962C8B-B14F-4D97-AF65-F5344CB8AC3E}">
        <p14:creationId xmlns:p14="http://schemas.microsoft.com/office/powerpoint/2010/main" val="483876908"/>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{214ABE54-A71F-458A-A5BB-0BB33809ACBD}tf10001105</Template>
  <TotalTime>791</TotalTime>
  <Words>768</Words>
  <Application>Microsoft Office PowerPoint</Application>
  <PresentationFormat>Custom</PresentationFormat>
  <Paragraphs>73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Crop</vt:lpstr>
      <vt:lpstr>Is the church a spiritual melting pot?</vt:lpstr>
      <vt:lpstr>Where did the phrase “melting pot” come from?</vt:lpstr>
      <vt:lpstr>Winning, equipping, and assimilating!</vt:lpstr>
      <vt:lpstr>What did Jesus do at age 23,25,28? </vt:lpstr>
      <vt:lpstr>Discipleship and Assimilation need to happen simultaneously! Young Christians need to be mentored in both the spiritual disciplines and in actual ministry experience.  We need to be teaching the basics about our faith, as well as providing opportunities for those to minister in the faith. </vt:lpstr>
      <vt:lpstr>PowerPoint Presentation</vt:lpstr>
      <vt:lpstr>PowerPoint Presentation</vt:lpstr>
      <vt:lpstr>“People of Athens! I see that in every way you are very religious. 23 For as I walked around and looked carefully at your objects of worship, I even found an altar with this inscription: to an unknown god. So you are ignorant of the very thing you worship—and this is what I am going to proclaim to you.”</vt:lpstr>
      <vt:lpstr>15 The Son is the image of the invisible God, the firstborn over all creation. 16 For in him all things were created: things in heaven and on earth, visible and invisible, whether thrones or powers or rulers or authorities; all things have been created through him and for him. 17 He is before all things, and in him all things hold together.  (Col. 1:15-17) </vt:lpstr>
      <vt:lpstr>26 From one man he made all the nations, that they should inhabit the whole earth; and he marked out their appointed times in history and the boundaries of their lands. 27 God did this so that they would seek him and perhaps reach out for him and find him, though he is not far from any one of us. 28 ‘For in him we live and move and have our being.’</vt:lpstr>
      <vt:lpstr>we should not think that the divine being is like gold or silver or stone—an image made by human design and skill. 30 In the past God overlooked such ignorance, but now he commands all people everywhere to repent.</vt:lpstr>
      <vt:lpstr> Many people try to excuse their sin by saying,    “I was born this way.” Which is why Jesus said, “you must be born again.”</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the church a spiritual melting pot?</dc:title>
  <dc:creator>Stephen Lindemuth</dc:creator>
  <cp:lastModifiedBy>LifeGate</cp:lastModifiedBy>
  <cp:revision>3</cp:revision>
  <cp:lastPrinted>2024-07-27T14:20:48Z</cp:lastPrinted>
  <dcterms:created xsi:type="dcterms:W3CDTF">2024-07-22T19:54:48Z</dcterms:created>
  <dcterms:modified xsi:type="dcterms:W3CDTF">2024-08-04T14:40:44Z</dcterms:modified>
</cp:coreProperties>
</file>